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Nuni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aleway-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11a5a7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11a5a7b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18a810dc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18a810dc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18a810dcd_3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18a810dc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 map of census tracts &amp; zip codes, list factors under levels, </a:t>
            </a:r>
            <a:endParaRPr/>
          </a:p>
          <a:p>
            <a:pPr indent="0" lvl="0" marL="0" rtl="0" algn="l">
              <a:spcBef>
                <a:spcPts val="0"/>
              </a:spcBef>
              <a:spcAft>
                <a:spcPts val="0"/>
              </a:spcAft>
              <a:buNone/>
            </a:pPr>
            <a:r>
              <a:rPr lang="en"/>
              <a:t>List the factors that constitute the indexes (social vulnerability, thiel racial segregation,etc.)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11a5bcff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11a5bcff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something different about evanston census tracts vs. cook county census tracts.” </a:t>
            </a:r>
            <a:endParaRPr/>
          </a:p>
          <a:p>
            <a:pPr indent="0" lvl="0" marL="0" rtl="0" algn="l">
              <a:spcBef>
                <a:spcPts val="0"/>
              </a:spcBef>
              <a:spcAft>
                <a:spcPts val="0"/>
              </a:spcAft>
              <a:buNone/>
            </a:pPr>
            <a:r>
              <a:rPr lang="en"/>
              <a:t>Order all variables based on p-values</a:t>
            </a:r>
            <a:endParaRPr/>
          </a:p>
          <a:p>
            <a:pPr indent="0" lvl="0" marL="0" rtl="0" algn="l">
              <a:spcBef>
                <a:spcPts val="0"/>
              </a:spcBef>
              <a:spcAft>
                <a:spcPts val="0"/>
              </a:spcAft>
              <a:buNone/>
            </a:pPr>
            <a:r>
              <a:rPr lang="en"/>
              <a:t>Our similar variables are ordered in descending order of p value.</a:t>
            </a:r>
            <a:endParaRPr/>
          </a:p>
          <a:p>
            <a:pPr indent="0" lvl="0" marL="0" rtl="0" algn="l">
              <a:spcBef>
                <a:spcPts val="0"/>
              </a:spcBef>
              <a:spcAft>
                <a:spcPts val="0"/>
              </a:spcAft>
              <a:buNone/>
            </a:pPr>
            <a:r>
              <a:rPr lang="en"/>
              <a:t>Visualize 5 most/least food insecure census tracts in Evanston (map)</a:t>
            </a:r>
            <a:endParaRPr/>
          </a:p>
          <a:p>
            <a:pPr indent="0" lvl="0" marL="0" rtl="0" algn="l">
              <a:spcBef>
                <a:spcPts val="0"/>
              </a:spcBef>
              <a:spcAft>
                <a:spcPts val="0"/>
              </a:spcAft>
              <a:buNone/>
            </a:pPr>
            <a:r>
              <a:rPr lang="en"/>
              <a:t>Explain hypothesis testing on a high level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11a5a7b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11a5a7b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18a810dcd_3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18a810dcd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18a810dc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18a810dc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18a810dc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18a810dc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1000"/>
              </a:spcBef>
              <a:spcAft>
                <a:spcPts val="0"/>
              </a:spcAft>
              <a:buClr>
                <a:schemeClr val="accent1"/>
              </a:buClr>
              <a:buSzPts val="1100"/>
              <a:buFont typeface="Arial"/>
              <a:buChar char="●"/>
            </a:pPr>
            <a:r>
              <a:rPr lang="en">
                <a:solidFill>
                  <a:schemeClr val="accent1"/>
                </a:solidFill>
              </a:rPr>
              <a:t>Each provider shows up on the map as a dot, which is filled by a color representing the amount of meals currently being provided, and outlined by a color representing the maximum amount that could be provided potentially. (By comparing these two colors, we can identify the providers that are using smaller proportions of their meal capacities.)</a:t>
            </a:r>
            <a:endParaRPr>
              <a:solidFill>
                <a:schemeClr val="accent1"/>
              </a:solidFill>
            </a:endParaRPr>
          </a:p>
          <a:p>
            <a:pPr indent="-298450" lvl="0" marL="457200" rtl="0" algn="l">
              <a:lnSpc>
                <a:spcPct val="100000"/>
              </a:lnSpc>
              <a:spcBef>
                <a:spcPts val="1000"/>
              </a:spcBef>
              <a:spcAft>
                <a:spcPts val="0"/>
              </a:spcAft>
              <a:buClr>
                <a:schemeClr val="accent1"/>
              </a:buClr>
              <a:buSzPts val="1100"/>
              <a:buFont typeface="Arial"/>
              <a:buChar char="●"/>
            </a:pPr>
            <a:r>
              <a:rPr lang="en">
                <a:solidFill>
                  <a:schemeClr val="accent1"/>
                </a:solidFill>
              </a:rPr>
              <a:t>Users’ home locations will show up in the map after they type their addresses into the search box on the top right. This will help users to have a general idea of distance to each provider.</a:t>
            </a:r>
            <a:endParaRPr>
              <a:solidFill>
                <a:schemeClr val="accent1"/>
              </a:solidFill>
            </a:endParaRPr>
          </a:p>
          <a:p>
            <a:pPr indent="-298450" lvl="0" marL="457200" rtl="0" algn="l">
              <a:lnSpc>
                <a:spcPct val="100000"/>
              </a:lnSpc>
              <a:spcBef>
                <a:spcPts val="1600"/>
              </a:spcBef>
              <a:spcAft>
                <a:spcPts val="0"/>
              </a:spcAft>
              <a:buClr>
                <a:schemeClr val="accent1"/>
              </a:buClr>
              <a:buSzPts val="1100"/>
              <a:buFont typeface="Arial"/>
              <a:buChar char="●"/>
            </a:pPr>
            <a:r>
              <a:rPr lang="en">
                <a:solidFill>
                  <a:schemeClr val="accent1"/>
                </a:solidFill>
              </a:rPr>
              <a:t>Designed to show connections among providers</a:t>
            </a:r>
            <a:endParaRPr>
              <a:solidFill>
                <a:schemeClr val="accent1"/>
              </a:solidFill>
            </a:endParaRPr>
          </a:p>
          <a:p>
            <a:pPr indent="-298450" lvl="0" marL="457200" rtl="0" algn="l">
              <a:lnSpc>
                <a:spcPct val="100000"/>
              </a:lnSpc>
              <a:spcBef>
                <a:spcPts val="0"/>
              </a:spcBef>
              <a:spcAft>
                <a:spcPts val="0"/>
              </a:spcAft>
              <a:buClr>
                <a:schemeClr val="accent1"/>
              </a:buClr>
              <a:buSzPts val="1100"/>
              <a:buFont typeface="Arial"/>
              <a:buChar char="●"/>
            </a:pPr>
            <a:r>
              <a:rPr lang="en">
                <a:solidFill>
                  <a:schemeClr val="accent1"/>
                </a:solidFill>
              </a:rPr>
              <a:t>Designed to show name, location, enrollment number, FRL eligibility number and other detailed information about each school.</a:t>
            </a:r>
            <a:endParaRPr>
              <a:solidFill>
                <a:schemeClr val="accent1"/>
              </a:solidFill>
            </a:endParaRPr>
          </a:p>
          <a:p>
            <a:pPr indent="-298450" lvl="0" marL="457200" rtl="0" algn="l">
              <a:lnSpc>
                <a:spcPct val="100000"/>
              </a:lnSpc>
              <a:spcBef>
                <a:spcPts val="1000"/>
              </a:spcBef>
              <a:spcAft>
                <a:spcPts val="0"/>
              </a:spcAft>
              <a:buClr>
                <a:schemeClr val="accent1"/>
              </a:buClr>
              <a:buSzPts val="1100"/>
              <a:buFont typeface="Arial"/>
              <a:buChar char="●"/>
            </a:pPr>
            <a:r>
              <a:rPr lang="en">
                <a:solidFill>
                  <a:schemeClr val="accent1"/>
                </a:solidFill>
              </a:rPr>
              <a:t>The color of each dot represents the free/reduced-price lunch eligibility rate. </a:t>
            </a:r>
            <a:endParaRPr>
              <a:solidFill>
                <a:schemeClr val="accent1"/>
              </a:solidFill>
            </a:endParaRPr>
          </a:p>
          <a:p>
            <a:pPr indent="-298450" lvl="0" marL="457200" rtl="0" algn="l">
              <a:lnSpc>
                <a:spcPct val="115000"/>
              </a:lnSpc>
              <a:spcBef>
                <a:spcPts val="1000"/>
              </a:spcBef>
              <a:spcAft>
                <a:spcPts val="1600"/>
              </a:spcAft>
              <a:buClr>
                <a:schemeClr val="accent1"/>
              </a:buClr>
              <a:buSzPts val="1100"/>
              <a:buFont typeface="Arial"/>
              <a:buChar char="●"/>
            </a:pPr>
            <a:r>
              <a:rPr lang="en">
                <a:solidFill>
                  <a:schemeClr val="accent1"/>
                </a:solidFill>
              </a:rPr>
              <a:t>The FRL eligibility rate in each school area can be used to approximate the food insecurity rate in the corresponding neighbourhood. The city may this to help decide the allocation of food resources.</a:t>
            </a:r>
            <a:endParaRPr>
              <a:solidFill>
                <a:schemeClr val="accent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18a810dcd_1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18a810dc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8a810dc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8a810dc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11213f25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11213f25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2.png"/><Relationship Id="rId12"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jpg"/><Relationship Id="rId9" Type="http://schemas.openxmlformats.org/officeDocument/2006/relationships/image" Target="../media/image10.png"/><Relationship Id="rId14" Type="http://schemas.openxmlformats.org/officeDocument/2006/relationships/image" Target="../media/image6.pn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5.jpg"/><Relationship Id="rId8"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1333500"/>
            <a:ext cx="9144001" cy="6858001"/>
          </a:xfrm>
          <a:prstGeom prst="rect">
            <a:avLst/>
          </a:prstGeom>
          <a:noFill/>
          <a:ln>
            <a:noFill/>
          </a:ln>
        </p:spPr>
      </p:pic>
      <p:sp>
        <p:nvSpPr>
          <p:cNvPr id="87" name="Google Shape;87;p13"/>
          <p:cNvSpPr txBox="1"/>
          <p:nvPr>
            <p:ph type="ctrTitle"/>
          </p:nvPr>
        </p:nvSpPr>
        <p:spPr>
          <a:xfrm>
            <a:off x="3793550" y="-109525"/>
            <a:ext cx="4898700" cy="1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Nunito"/>
                <a:ea typeface="Nunito"/>
                <a:cs typeface="Nunito"/>
                <a:sym typeface="Nunito"/>
              </a:rPr>
              <a:t>Everybody</a:t>
            </a:r>
            <a:r>
              <a:rPr lang="en" sz="4800">
                <a:solidFill>
                  <a:srgbClr val="FFFFFF"/>
                </a:solidFill>
                <a:latin typeface="Nunito"/>
                <a:ea typeface="Nunito"/>
                <a:cs typeface="Nunito"/>
                <a:sym typeface="Nunito"/>
              </a:rPr>
              <a:t> Eats</a:t>
            </a:r>
            <a:endParaRPr sz="48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0" lang="en" sz="1400">
                <a:solidFill>
                  <a:srgbClr val="FFFFFF"/>
                </a:solidFill>
                <a:latin typeface="Nunito"/>
                <a:ea typeface="Nunito"/>
                <a:cs typeface="Nunito"/>
                <a:sym typeface="Nunito"/>
              </a:rPr>
              <a:t>Evanston COVID-19 Food Insecurity Project</a:t>
            </a:r>
            <a:endParaRPr b="0" sz="1400">
              <a:solidFill>
                <a:srgbClr val="FFFFFF"/>
              </a:solidFill>
              <a:latin typeface="Nunito"/>
              <a:ea typeface="Nunito"/>
              <a:cs typeface="Nunito"/>
              <a:sym typeface="Nunito"/>
            </a:endParaRPr>
          </a:p>
          <a:p>
            <a:pPr indent="0" lvl="0" marL="0" rtl="0" algn="l">
              <a:lnSpc>
                <a:spcPct val="115000"/>
              </a:lnSpc>
              <a:spcBef>
                <a:spcPts val="0"/>
              </a:spcBef>
              <a:spcAft>
                <a:spcPts val="0"/>
              </a:spcAft>
              <a:buNone/>
            </a:pPr>
            <a:r>
              <a:rPr b="0" lang="en" sz="1400">
                <a:solidFill>
                  <a:srgbClr val="FFFFFF"/>
                </a:solidFill>
                <a:latin typeface="Nunito"/>
                <a:ea typeface="Nunito"/>
                <a:cs typeface="Nunito"/>
                <a:sym typeface="Nunito"/>
              </a:rPr>
              <a:t>Summer 2020</a:t>
            </a:r>
            <a:endParaRPr b="0" sz="1400">
              <a:solidFill>
                <a:srgbClr val="FFFFFF"/>
              </a:solidFill>
              <a:latin typeface="Nunito"/>
              <a:ea typeface="Nunito"/>
              <a:cs typeface="Nunito"/>
              <a:sym typeface="Nunito"/>
            </a:endParaRPr>
          </a:p>
        </p:txBody>
      </p:sp>
      <p:sp>
        <p:nvSpPr>
          <p:cNvPr id="88" name="Google Shape;88;p13"/>
          <p:cNvSpPr txBox="1"/>
          <p:nvPr>
            <p:ph idx="1" type="subTitle"/>
          </p:nvPr>
        </p:nvSpPr>
        <p:spPr>
          <a:xfrm>
            <a:off x="6324600" y="3558825"/>
            <a:ext cx="2819400" cy="164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Maura Shea</a:t>
            </a:r>
            <a:endParaRPr sz="14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Mengxue Bi </a:t>
            </a:r>
            <a:endParaRPr sz="14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Vanessa Corbett</a:t>
            </a:r>
            <a:endParaRPr sz="14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Doris Cao</a:t>
            </a:r>
            <a:endParaRPr sz="14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Adi Tyagi</a:t>
            </a:r>
            <a:endParaRPr sz="1400">
              <a:solidFill>
                <a:srgbClr val="434343"/>
              </a:solidFill>
              <a:latin typeface="Nunito"/>
              <a:ea typeface="Nunito"/>
              <a:cs typeface="Nunito"/>
              <a:sym typeface="Nunito"/>
            </a:endParaRPr>
          </a:p>
          <a:p>
            <a:pPr indent="0" lvl="0" marL="0" rtl="0" algn="l">
              <a:lnSpc>
                <a:spcPct val="115000"/>
              </a:lnSpc>
              <a:spcBef>
                <a:spcPts val="0"/>
              </a:spcBef>
              <a:spcAft>
                <a:spcPts val="0"/>
              </a:spcAft>
              <a:buNone/>
            </a:pPr>
            <a:r>
              <a:rPr lang="en" sz="1400">
                <a:solidFill>
                  <a:srgbClr val="434343"/>
                </a:solidFill>
                <a:latin typeface="Nunito"/>
                <a:ea typeface="Nunito"/>
                <a:cs typeface="Nunito"/>
                <a:sym typeface="Nunito"/>
              </a:rPr>
              <a:t>Aria Wang</a:t>
            </a:r>
            <a:endParaRPr sz="1400">
              <a:solidFill>
                <a:srgbClr val="434343"/>
              </a:solidFill>
              <a:latin typeface="Nunito"/>
              <a:ea typeface="Nunito"/>
              <a:cs typeface="Nunito"/>
              <a:sym typeface="Nunito"/>
            </a:endParaRPr>
          </a:p>
          <a:p>
            <a:pPr indent="0" lvl="0" marL="0" rtl="0" algn="ctr">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1056450" y="2193450"/>
            <a:ext cx="7031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Nunito"/>
                <a:ea typeface="Nunito"/>
                <a:cs typeface="Nunito"/>
                <a:sym typeface="Nunito"/>
              </a:rPr>
              <a:t>Modeling &amp; Hypothesis Testing</a:t>
            </a:r>
            <a:endParaRPr sz="31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1783550" y="898675"/>
            <a:ext cx="51495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accent1"/>
                </a:solidFill>
                <a:latin typeface="Nunito"/>
                <a:ea typeface="Nunito"/>
                <a:cs typeface="Nunito"/>
                <a:sym typeface="Nunito"/>
              </a:rPr>
              <a:t>Objective &amp; Methods</a:t>
            </a:r>
            <a:endParaRPr sz="1900">
              <a:solidFill>
                <a:schemeClr val="accent1"/>
              </a:solidFill>
              <a:latin typeface="Nunito"/>
              <a:ea typeface="Nunito"/>
              <a:cs typeface="Nunito"/>
              <a:sym typeface="Nunito"/>
            </a:endParaRPr>
          </a:p>
        </p:txBody>
      </p:sp>
      <p:sp>
        <p:nvSpPr>
          <p:cNvPr id="158" name="Google Shape;158;p23"/>
          <p:cNvSpPr txBox="1"/>
          <p:nvPr>
            <p:ph idx="1" type="body"/>
          </p:nvPr>
        </p:nvSpPr>
        <p:spPr>
          <a:xfrm>
            <a:off x="665825" y="1570875"/>
            <a:ext cx="7581600" cy="32637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b="1" lang="en" sz="1100">
                <a:latin typeface="Arial"/>
                <a:ea typeface="Arial"/>
                <a:cs typeface="Arial"/>
                <a:sym typeface="Arial"/>
              </a:rPr>
              <a:t>Objective</a:t>
            </a:r>
            <a:r>
              <a:rPr lang="en" sz="1100">
                <a:latin typeface="Arial"/>
                <a:ea typeface="Arial"/>
                <a:cs typeface="Arial"/>
                <a:sym typeface="Arial"/>
              </a:rPr>
              <a:t>: </a:t>
            </a:r>
            <a:r>
              <a:rPr lang="en" sz="1100">
                <a:latin typeface="Arial"/>
                <a:ea typeface="Arial"/>
                <a:cs typeface="Arial"/>
                <a:sym typeface="Arial"/>
              </a:rPr>
              <a:t>To </a:t>
            </a:r>
            <a:r>
              <a:rPr lang="en" sz="1100">
                <a:latin typeface="Arial"/>
                <a:ea typeface="Arial"/>
                <a:cs typeface="Arial"/>
                <a:sym typeface="Arial"/>
              </a:rPr>
              <a:t>identify the influential geographical/demographic factors that may drive food insecurity</a:t>
            </a:r>
            <a:endParaRPr sz="1100">
              <a:latin typeface="Arial"/>
              <a:ea typeface="Arial"/>
              <a:cs typeface="Arial"/>
              <a:sym typeface="Arial"/>
            </a:endParaRPr>
          </a:p>
          <a:p>
            <a:pPr indent="-298450" lvl="0" marL="457200" rtl="0" algn="l">
              <a:lnSpc>
                <a:spcPct val="150000"/>
              </a:lnSpc>
              <a:spcBef>
                <a:spcPts val="1000"/>
              </a:spcBef>
              <a:spcAft>
                <a:spcPts val="0"/>
              </a:spcAft>
              <a:buSzPts val="1100"/>
              <a:buFont typeface="Arial"/>
              <a:buChar char="●"/>
            </a:pPr>
            <a:r>
              <a:rPr b="1" lang="en" sz="1100">
                <a:latin typeface="Arial"/>
                <a:ea typeface="Arial"/>
                <a:cs typeface="Arial"/>
                <a:sym typeface="Arial"/>
              </a:rPr>
              <a:t>Methodology</a:t>
            </a:r>
            <a:r>
              <a:rPr lang="en" sz="1100">
                <a:latin typeface="Arial"/>
                <a:ea typeface="Arial"/>
                <a:cs typeface="Arial"/>
                <a:sym typeface="Arial"/>
              </a:rPr>
              <a:t>: </a:t>
            </a:r>
            <a:endParaRPr sz="1100">
              <a:latin typeface="Arial"/>
              <a:ea typeface="Arial"/>
              <a:cs typeface="Arial"/>
              <a:sym typeface="Arial"/>
            </a:endParaRPr>
          </a:p>
          <a:p>
            <a:pPr indent="-298450" lvl="1" marL="914400" rtl="0" algn="l">
              <a:lnSpc>
                <a:spcPct val="150000"/>
              </a:lnSpc>
              <a:spcBef>
                <a:spcPts val="0"/>
              </a:spcBef>
              <a:spcAft>
                <a:spcPts val="0"/>
              </a:spcAft>
              <a:buSzPts val="1100"/>
              <a:buFont typeface="Arial"/>
              <a:buChar char="○"/>
            </a:pPr>
            <a:r>
              <a:rPr lang="en">
                <a:latin typeface="Arial"/>
                <a:ea typeface="Arial"/>
                <a:cs typeface="Arial"/>
                <a:sym typeface="Arial"/>
              </a:rPr>
              <a:t>Apply </a:t>
            </a:r>
            <a:r>
              <a:rPr b="1" lang="en">
                <a:latin typeface="Arial"/>
                <a:ea typeface="Arial"/>
                <a:cs typeface="Arial"/>
                <a:sym typeface="Arial"/>
              </a:rPr>
              <a:t>predictive models</a:t>
            </a:r>
            <a:r>
              <a:rPr lang="en">
                <a:latin typeface="Arial"/>
                <a:ea typeface="Arial"/>
                <a:cs typeface="Arial"/>
                <a:sym typeface="Arial"/>
              </a:rPr>
              <a:t> (multivariate linear regression model, random forest) on 2018 food insecurity population size for each geographic locations, with predictor variables selected/generated from the Policy Map (2014-2018) and the USDA Food Access Research Atlas (2015)</a:t>
            </a:r>
            <a:endParaRPr>
              <a:latin typeface="Arial"/>
              <a:ea typeface="Arial"/>
              <a:cs typeface="Arial"/>
              <a:sym typeface="Arial"/>
            </a:endParaRPr>
          </a:p>
          <a:p>
            <a:pPr indent="-298450" lvl="2" marL="1371600" rtl="0" algn="l">
              <a:lnSpc>
                <a:spcPct val="150000"/>
              </a:lnSpc>
              <a:spcBef>
                <a:spcPts val="0"/>
              </a:spcBef>
              <a:spcAft>
                <a:spcPts val="0"/>
              </a:spcAft>
              <a:buSzPts val="1100"/>
              <a:buFont typeface="Arial"/>
              <a:buChar char="■"/>
            </a:pPr>
            <a:r>
              <a:rPr lang="en">
                <a:latin typeface="Arial"/>
                <a:ea typeface="Arial"/>
                <a:cs typeface="Arial"/>
                <a:sym typeface="Arial"/>
              </a:rPr>
              <a:t>Look for the geographical/demographic factors that can explain the variations in the food insecurity population size</a:t>
            </a:r>
            <a:endParaRPr>
              <a:latin typeface="Arial"/>
              <a:ea typeface="Arial"/>
              <a:cs typeface="Arial"/>
              <a:sym typeface="Arial"/>
            </a:endParaRPr>
          </a:p>
          <a:p>
            <a:pPr indent="-298450" lvl="1" marL="914400" rtl="0" algn="l">
              <a:lnSpc>
                <a:spcPct val="150000"/>
              </a:lnSpc>
              <a:spcBef>
                <a:spcPts val="0"/>
              </a:spcBef>
              <a:spcAft>
                <a:spcPts val="0"/>
              </a:spcAft>
              <a:buSzPts val="1100"/>
              <a:buFont typeface="Arial"/>
              <a:buChar char="○"/>
            </a:pPr>
            <a:r>
              <a:rPr lang="en">
                <a:latin typeface="Arial"/>
                <a:ea typeface="Arial"/>
                <a:cs typeface="Arial"/>
                <a:sym typeface="Arial"/>
              </a:rPr>
              <a:t>Run </a:t>
            </a:r>
            <a:r>
              <a:rPr b="1" lang="en">
                <a:latin typeface="Arial"/>
                <a:ea typeface="Arial"/>
                <a:cs typeface="Arial"/>
                <a:sym typeface="Arial"/>
              </a:rPr>
              <a:t>independent hypothesis tests </a:t>
            </a:r>
            <a:r>
              <a:rPr lang="en">
                <a:latin typeface="Arial"/>
                <a:ea typeface="Arial"/>
                <a:cs typeface="Arial"/>
                <a:sym typeface="Arial"/>
              </a:rPr>
              <a:t>(</a:t>
            </a:r>
            <a:r>
              <a:rPr lang="en">
                <a:latin typeface="Arial"/>
                <a:ea typeface="Arial"/>
                <a:cs typeface="Arial"/>
                <a:sym typeface="Arial"/>
              </a:rPr>
              <a:t>two-sample unpaired t-test</a:t>
            </a:r>
            <a:r>
              <a:rPr lang="en">
                <a:latin typeface="Arial"/>
                <a:ea typeface="Arial"/>
                <a:cs typeface="Arial"/>
                <a:sym typeface="Arial"/>
              </a:rPr>
              <a:t>) </a:t>
            </a:r>
            <a:r>
              <a:rPr lang="en">
                <a:latin typeface="Arial"/>
                <a:ea typeface="Arial"/>
                <a:cs typeface="Arial"/>
                <a:sym typeface="Arial"/>
              </a:rPr>
              <a:t>comparing</a:t>
            </a:r>
            <a:r>
              <a:rPr lang="en">
                <a:latin typeface="Arial"/>
                <a:ea typeface="Arial"/>
                <a:cs typeface="Arial"/>
                <a:sym typeface="Arial"/>
              </a:rPr>
              <a:t> the most food insecure zones and the least food insecure zones of Evanston to identify risk factors</a:t>
            </a:r>
            <a:endParaRPr>
              <a:latin typeface="Arial"/>
              <a:ea typeface="Arial"/>
              <a:cs typeface="Arial"/>
              <a:sym typeface="Arial"/>
            </a:endParaRPr>
          </a:p>
          <a:p>
            <a:pPr indent="-298450" lvl="0" marL="457200" rtl="0" algn="l">
              <a:lnSpc>
                <a:spcPct val="150000"/>
              </a:lnSpc>
              <a:spcBef>
                <a:spcPts val="1000"/>
              </a:spcBef>
              <a:spcAft>
                <a:spcPts val="1600"/>
              </a:spcAft>
              <a:buSzPts val="1100"/>
              <a:buFont typeface="Arial"/>
              <a:buChar char="●"/>
            </a:pPr>
            <a:r>
              <a:rPr b="1" lang="en" sz="1100">
                <a:latin typeface="Arial"/>
                <a:ea typeface="Arial"/>
                <a:cs typeface="Arial"/>
                <a:sym typeface="Arial"/>
              </a:rPr>
              <a:t>Model Evaluation metrics</a:t>
            </a:r>
            <a:r>
              <a:rPr lang="en" sz="1100">
                <a:latin typeface="Arial"/>
                <a:ea typeface="Arial"/>
                <a:cs typeface="Arial"/>
                <a:sym typeface="Arial"/>
              </a:rPr>
              <a:t>: Adjusted r-squared scores, p-values</a:t>
            </a:r>
            <a:endParaRPr sz="11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1783550" y="898675"/>
            <a:ext cx="51495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accent1"/>
                </a:solidFill>
                <a:latin typeface="Nunito"/>
                <a:ea typeface="Nunito"/>
                <a:cs typeface="Nunito"/>
                <a:sym typeface="Nunito"/>
              </a:rPr>
              <a:t>Variables in Our Data</a:t>
            </a:r>
            <a:endParaRPr sz="1900">
              <a:solidFill>
                <a:schemeClr val="accent1"/>
              </a:solidFill>
              <a:latin typeface="Nunito"/>
              <a:ea typeface="Nunito"/>
              <a:cs typeface="Nunito"/>
              <a:sym typeface="Nunito"/>
            </a:endParaRPr>
          </a:p>
        </p:txBody>
      </p:sp>
      <p:sp>
        <p:nvSpPr>
          <p:cNvPr id="164" name="Google Shape;164;p24"/>
          <p:cNvSpPr txBox="1"/>
          <p:nvPr>
            <p:ph idx="1" type="body"/>
          </p:nvPr>
        </p:nvSpPr>
        <p:spPr>
          <a:xfrm>
            <a:off x="665825" y="1570875"/>
            <a:ext cx="7581600" cy="32637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Font typeface="Arial"/>
              <a:buChar char="●"/>
            </a:pPr>
            <a:r>
              <a:rPr b="1" lang="en" sz="1100">
                <a:latin typeface="Arial"/>
                <a:ea typeface="Arial"/>
                <a:cs typeface="Arial"/>
                <a:sym typeface="Arial"/>
              </a:rPr>
              <a:t>Food insecurity indicator</a:t>
            </a:r>
            <a:r>
              <a:rPr lang="en" sz="1100">
                <a:latin typeface="Arial"/>
                <a:ea typeface="Arial"/>
                <a:cs typeface="Arial"/>
                <a:sym typeface="Arial"/>
              </a:rPr>
              <a:t>: 2018 food insecure population size from Feeding America</a:t>
            </a:r>
            <a:endParaRPr sz="1100">
              <a:latin typeface="Arial"/>
              <a:ea typeface="Arial"/>
              <a:cs typeface="Arial"/>
              <a:sym typeface="Arial"/>
            </a:endParaRPr>
          </a:p>
          <a:p>
            <a:pPr indent="-298450" lvl="0" marL="457200" rtl="0" algn="l">
              <a:lnSpc>
                <a:spcPct val="150000"/>
              </a:lnSpc>
              <a:spcBef>
                <a:spcPts val="1000"/>
              </a:spcBef>
              <a:spcAft>
                <a:spcPts val="0"/>
              </a:spcAft>
              <a:buSzPts val="1100"/>
              <a:buFont typeface="Arial"/>
              <a:buChar char="●"/>
            </a:pPr>
            <a:r>
              <a:rPr b="1" lang="en" sz="1100">
                <a:latin typeface="Arial"/>
                <a:ea typeface="Arial"/>
                <a:cs typeface="Arial"/>
                <a:sym typeface="Arial"/>
              </a:rPr>
              <a:t>Geographical and demographic factors</a:t>
            </a:r>
            <a:r>
              <a:rPr lang="en" sz="1100">
                <a:latin typeface="Arial"/>
                <a:ea typeface="Arial"/>
                <a:cs typeface="Arial"/>
                <a:sym typeface="Arial"/>
              </a:rPr>
              <a:t>: </a:t>
            </a:r>
            <a:endParaRPr sz="1100">
              <a:latin typeface="Arial"/>
              <a:ea typeface="Arial"/>
              <a:cs typeface="Arial"/>
              <a:sym typeface="Arial"/>
            </a:endParaRPr>
          </a:p>
          <a:p>
            <a:pPr indent="-298450" lvl="1" marL="914400" rtl="0" algn="l">
              <a:lnSpc>
                <a:spcPct val="150000"/>
              </a:lnSpc>
              <a:spcBef>
                <a:spcPts val="1000"/>
              </a:spcBef>
              <a:spcAft>
                <a:spcPts val="0"/>
              </a:spcAft>
              <a:buSzPts val="1100"/>
              <a:buFont typeface="Arial"/>
              <a:buChar char="○"/>
            </a:pPr>
            <a:r>
              <a:rPr lang="en">
                <a:latin typeface="Arial"/>
                <a:ea typeface="Arial"/>
                <a:cs typeface="Arial"/>
                <a:sym typeface="Arial"/>
              </a:rPr>
              <a:t>Policy Map (2014-2018)</a:t>
            </a:r>
            <a:endParaRPr>
              <a:latin typeface="Arial"/>
              <a:ea typeface="Arial"/>
              <a:cs typeface="Arial"/>
              <a:sym typeface="Arial"/>
            </a:endParaRPr>
          </a:p>
          <a:p>
            <a:pPr indent="-298450" lvl="2" marL="1371600" rtl="0" algn="l">
              <a:lnSpc>
                <a:spcPct val="150000"/>
              </a:lnSpc>
              <a:spcBef>
                <a:spcPts val="0"/>
              </a:spcBef>
              <a:spcAft>
                <a:spcPts val="0"/>
              </a:spcAft>
              <a:buSzPts val="1100"/>
              <a:buFont typeface="Arial"/>
              <a:buChar char="■"/>
            </a:pPr>
            <a:r>
              <a:rPr lang="en">
                <a:latin typeface="Arial"/>
                <a:ea typeface="Arial"/>
                <a:cs typeface="Arial"/>
                <a:sym typeface="Arial"/>
              </a:rPr>
              <a:t>Variables: </a:t>
            </a:r>
            <a:r>
              <a:rPr i="1" lang="en">
                <a:latin typeface="Arial"/>
                <a:ea typeface="Arial"/>
                <a:cs typeface="Arial"/>
                <a:sym typeface="Arial"/>
              </a:rPr>
              <a:t>Average size of household</a:t>
            </a:r>
            <a:r>
              <a:rPr lang="en">
                <a:latin typeface="Arial"/>
                <a:ea typeface="Arial"/>
                <a:cs typeface="Arial"/>
                <a:sym typeface="Arial"/>
              </a:rPr>
              <a:t>, </a:t>
            </a:r>
            <a:r>
              <a:rPr i="1" lang="en">
                <a:latin typeface="Arial"/>
                <a:ea typeface="Arial"/>
                <a:cs typeface="Arial"/>
                <a:sym typeface="Arial"/>
              </a:rPr>
              <a:t>average travel time to work in minutes</a:t>
            </a:r>
            <a:r>
              <a:rPr lang="en">
                <a:latin typeface="Arial"/>
                <a:ea typeface="Arial"/>
                <a:cs typeface="Arial"/>
                <a:sym typeface="Arial"/>
              </a:rPr>
              <a:t>, </a:t>
            </a:r>
            <a:r>
              <a:rPr i="1" lang="en">
                <a:latin typeface="Arial"/>
                <a:ea typeface="Arial"/>
                <a:cs typeface="Arial"/>
                <a:sym typeface="Arial"/>
              </a:rPr>
              <a:t>percent of households with any type of computer</a:t>
            </a:r>
            <a:r>
              <a:rPr lang="en">
                <a:latin typeface="Arial"/>
                <a:ea typeface="Arial"/>
                <a:cs typeface="Arial"/>
                <a:sym typeface="Arial"/>
              </a:rPr>
              <a:t>, </a:t>
            </a:r>
            <a:r>
              <a:rPr i="1" lang="en">
                <a:latin typeface="Arial"/>
                <a:ea typeface="Arial"/>
                <a:cs typeface="Arial"/>
                <a:sym typeface="Arial"/>
              </a:rPr>
              <a:t>percent of people with a Bachelor's degree</a:t>
            </a:r>
            <a:r>
              <a:rPr lang="en">
                <a:latin typeface="Arial"/>
                <a:ea typeface="Arial"/>
                <a:cs typeface="Arial"/>
                <a:sym typeface="Arial"/>
              </a:rPr>
              <a:t>, </a:t>
            </a:r>
            <a:r>
              <a:rPr i="1" lang="en">
                <a:latin typeface="Arial"/>
                <a:ea typeface="Arial"/>
                <a:cs typeface="Arial"/>
                <a:sym typeface="Arial"/>
              </a:rPr>
              <a:t>percent of all people who were men</a:t>
            </a:r>
            <a:r>
              <a:rPr lang="en">
                <a:latin typeface="Arial"/>
                <a:ea typeface="Arial"/>
                <a:cs typeface="Arial"/>
                <a:sym typeface="Arial"/>
              </a:rPr>
              <a:t>, </a:t>
            </a:r>
            <a:r>
              <a:rPr i="1" lang="en">
                <a:latin typeface="Arial"/>
                <a:ea typeface="Arial"/>
                <a:cs typeface="Arial"/>
                <a:sym typeface="Arial"/>
              </a:rPr>
              <a:t>percent of all people who were Hispanic or Latino</a:t>
            </a:r>
            <a:r>
              <a:rPr lang="en">
                <a:latin typeface="Arial"/>
                <a:ea typeface="Arial"/>
                <a:cs typeface="Arial"/>
                <a:sym typeface="Arial"/>
              </a:rPr>
              <a:t>, etc.</a:t>
            </a:r>
            <a:endParaRPr>
              <a:latin typeface="Arial"/>
              <a:ea typeface="Arial"/>
              <a:cs typeface="Arial"/>
              <a:sym typeface="Arial"/>
            </a:endParaRPr>
          </a:p>
          <a:p>
            <a:pPr indent="-298450" lvl="1" marL="914400" rtl="0" algn="l">
              <a:lnSpc>
                <a:spcPct val="150000"/>
              </a:lnSpc>
              <a:spcBef>
                <a:spcPts val="1000"/>
              </a:spcBef>
              <a:spcAft>
                <a:spcPts val="0"/>
              </a:spcAft>
              <a:buSzPts val="1100"/>
              <a:buFont typeface="Arial"/>
              <a:buChar char="○"/>
            </a:pPr>
            <a:r>
              <a:rPr lang="en">
                <a:latin typeface="Arial"/>
                <a:ea typeface="Arial"/>
                <a:cs typeface="Arial"/>
                <a:sym typeface="Arial"/>
              </a:rPr>
              <a:t>USDA Food Access Research Atlas (2015)</a:t>
            </a:r>
            <a:endParaRPr>
              <a:latin typeface="Arial"/>
              <a:ea typeface="Arial"/>
              <a:cs typeface="Arial"/>
              <a:sym typeface="Arial"/>
            </a:endParaRPr>
          </a:p>
          <a:p>
            <a:pPr indent="-298450" lvl="2" marL="1371600" rtl="0" algn="l">
              <a:lnSpc>
                <a:spcPct val="150000"/>
              </a:lnSpc>
              <a:spcBef>
                <a:spcPts val="0"/>
              </a:spcBef>
              <a:spcAft>
                <a:spcPts val="0"/>
              </a:spcAft>
              <a:buSzPts val="1100"/>
              <a:buFont typeface="Arial"/>
              <a:buChar char="■"/>
            </a:pPr>
            <a:r>
              <a:rPr lang="en">
                <a:latin typeface="Arial"/>
                <a:ea typeface="Arial"/>
                <a:cs typeface="Arial"/>
                <a:sym typeface="Arial"/>
              </a:rPr>
              <a:t>Variables: </a:t>
            </a:r>
            <a:r>
              <a:rPr i="1" lang="en">
                <a:latin typeface="Arial"/>
                <a:ea typeface="Arial"/>
                <a:cs typeface="Arial"/>
                <a:sym typeface="Arial"/>
              </a:rPr>
              <a:t>Low income population count beyond 1/2 mile from supermarket</a:t>
            </a:r>
            <a:r>
              <a:rPr lang="en">
                <a:latin typeface="Arial"/>
                <a:ea typeface="Arial"/>
                <a:cs typeface="Arial"/>
                <a:sym typeface="Arial"/>
              </a:rPr>
              <a:t>, </a:t>
            </a:r>
            <a:r>
              <a:rPr i="1" lang="en">
                <a:latin typeface="Arial"/>
                <a:ea typeface="Arial"/>
                <a:cs typeface="Arial"/>
                <a:sym typeface="Arial"/>
              </a:rPr>
              <a:t>Black or African American population count beyond 1/2 mile from supermarket</a:t>
            </a:r>
            <a:r>
              <a:rPr lang="en">
                <a:latin typeface="Arial"/>
                <a:ea typeface="Arial"/>
                <a:cs typeface="Arial"/>
                <a:sym typeface="Arial"/>
              </a:rPr>
              <a:t>, </a:t>
            </a:r>
            <a:r>
              <a:rPr i="1" lang="en">
                <a:latin typeface="Arial"/>
                <a:ea typeface="Arial"/>
                <a:cs typeface="Arial"/>
                <a:sym typeface="Arial"/>
              </a:rPr>
              <a:t>seniors population count beyond 1 mile from supermarket</a:t>
            </a:r>
            <a:r>
              <a:rPr lang="en">
                <a:latin typeface="Arial"/>
                <a:ea typeface="Arial"/>
                <a:cs typeface="Arial"/>
                <a:sym typeface="Arial"/>
              </a:rPr>
              <a:t>, </a:t>
            </a:r>
            <a:r>
              <a:rPr i="1" lang="en">
                <a:latin typeface="Arial"/>
                <a:ea typeface="Arial"/>
                <a:cs typeface="Arial"/>
                <a:sym typeface="Arial"/>
              </a:rPr>
              <a:t>total count of housing units without a vehicle in tract</a:t>
            </a:r>
            <a:r>
              <a:rPr lang="en">
                <a:latin typeface="Arial"/>
                <a:ea typeface="Arial"/>
                <a:cs typeface="Arial"/>
                <a:sym typeface="Arial"/>
              </a:rPr>
              <a:t>, </a:t>
            </a:r>
            <a:r>
              <a:rPr i="1" lang="en">
                <a:latin typeface="Arial"/>
                <a:ea typeface="Arial"/>
                <a:cs typeface="Arial"/>
                <a:sym typeface="Arial"/>
              </a:rPr>
              <a:t>total count of housing units receiving SNAP benefits</a:t>
            </a:r>
            <a:r>
              <a:rPr lang="en">
                <a:latin typeface="Arial"/>
                <a:ea typeface="Arial"/>
                <a:cs typeface="Arial"/>
                <a:sym typeface="Arial"/>
              </a:rPr>
              <a:t>, etc.</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idx="1" type="body"/>
          </p:nvPr>
        </p:nvSpPr>
        <p:spPr>
          <a:xfrm>
            <a:off x="944125" y="1429750"/>
            <a:ext cx="3966600" cy="3573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100">
                <a:latin typeface="Arial"/>
                <a:ea typeface="Arial"/>
                <a:cs typeface="Arial"/>
                <a:sym typeface="Arial"/>
              </a:rPr>
              <a:t>ZIP Code Level - Cook </a:t>
            </a:r>
            <a:r>
              <a:rPr b="1" i="1" lang="en" sz="1100">
                <a:latin typeface="Arial"/>
                <a:ea typeface="Arial"/>
                <a:cs typeface="Arial"/>
                <a:sym typeface="Arial"/>
              </a:rPr>
              <a:t>County</a:t>
            </a:r>
            <a:r>
              <a:rPr i="1" lang="en" sz="1000">
                <a:latin typeface="Arial"/>
                <a:ea typeface="Arial"/>
                <a:cs typeface="Arial"/>
                <a:sym typeface="Arial"/>
              </a:rPr>
              <a:t> </a:t>
            </a:r>
            <a:endParaRPr i="1" sz="1000">
              <a:latin typeface="Arial"/>
              <a:ea typeface="Arial"/>
              <a:cs typeface="Arial"/>
              <a:sym typeface="Arial"/>
            </a:endParaRPr>
          </a:p>
          <a:p>
            <a:pPr indent="0" lvl="0" marL="0" rtl="0" algn="l">
              <a:lnSpc>
                <a:spcPct val="150000"/>
              </a:lnSpc>
              <a:spcBef>
                <a:spcPts val="0"/>
              </a:spcBef>
              <a:spcAft>
                <a:spcPts val="0"/>
              </a:spcAft>
              <a:buNone/>
            </a:pPr>
            <a:r>
              <a:rPr lang="en" sz="1000">
                <a:latin typeface="Arial"/>
                <a:ea typeface="Arial"/>
                <a:cs typeface="Arial"/>
                <a:sym typeface="Arial"/>
              </a:rPr>
              <a:t>Key factors according to the </a:t>
            </a:r>
            <a:r>
              <a:rPr lang="en" sz="1000" u="sng">
                <a:latin typeface="Arial"/>
                <a:ea typeface="Arial"/>
                <a:cs typeface="Arial"/>
                <a:sym typeface="Arial"/>
              </a:rPr>
              <a:t>random forest</a:t>
            </a:r>
            <a:r>
              <a:rPr lang="en" sz="1000">
                <a:latin typeface="Arial"/>
                <a:ea typeface="Arial"/>
                <a:cs typeface="Arial"/>
                <a:sym typeface="Arial"/>
              </a:rPr>
              <a:t> model:</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Median household income</a:t>
            </a:r>
            <a:r>
              <a:rPr lang="en" sz="1000">
                <a:latin typeface="Arial"/>
                <a:ea typeface="Arial"/>
                <a:cs typeface="Arial"/>
                <a:sym typeface="Arial"/>
              </a:rPr>
              <a:t> ↓</a:t>
            </a:r>
            <a:endParaRPr b="1"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 of families in poverty</a:t>
            </a:r>
            <a:r>
              <a:rPr lang="en" sz="1000">
                <a:latin typeface="Arial"/>
                <a:ea typeface="Arial"/>
                <a:cs typeface="Arial"/>
                <a:sym typeface="Arial"/>
              </a:rPr>
              <a:t> ↑</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 of households receiving SNAP benefits </a:t>
            </a:r>
            <a:r>
              <a:rPr lang="en" sz="1000">
                <a:latin typeface="Arial"/>
                <a:ea typeface="Arial"/>
                <a:cs typeface="Arial"/>
                <a:sym typeface="Arial"/>
              </a:rPr>
              <a:t>↑</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Life expectancy</a:t>
            </a:r>
            <a:r>
              <a:rPr lang="en" sz="1000">
                <a:latin typeface="Arial"/>
                <a:ea typeface="Arial"/>
                <a:cs typeface="Arial"/>
                <a:sym typeface="Arial"/>
              </a:rPr>
              <a:t> (below 70)↑ (above 70)↓</a:t>
            </a:r>
            <a:endParaRPr b="1"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 of households without a vehicle</a:t>
            </a:r>
            <a:r>
              <a:rPr lang="en" sz="1000">
                <a:latin typeface="Arial"/>
                <a:ea typeface="Arial"/>
                <a:cs typeface="Arial"/>
                <a:sym typeface="Arial"/>
              </a:rPr>
              <a:t> ↑</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 of households with any type of computer </a:t>
            </a:r>
            <a:r>
              <a:rPr lang="en" sz="1000">
                <a:latin typeface="Arial"/>
                <a:ea typeface="Arial"/>
                <a:cs typeface="Arial"/>
                <a:sym typeface="Arial"/>
              </a:rPr>
              <a:t>↓</a:t>
            </a:r>
            <a:endParaRPr sz="1000">
              <a:latin typeface="Arial"/>
              <a:ea typeface="Arial"/>
              <a:cs typeface="Arial"/>
              <a:sym typeface="Arial"/>
            </a:endParaRPr>
          </a:p>
          <a:p>
            <a:pPr indent="0" lvl="0" marL="0" rtl="0" algn="l">
              <a:lnSpc>
                <a:spcPct val="150000"/>
              </a:lnSpc>
              <a:spcBef>
                <a:spcPts val="1600"/>
              </a:spcBef>
              <a:spcAft>
                <a:spcPts val="0"/>
              </a:spcAft>
              <a:buNone/>
            </a:pPr>
            <a:r>
              <a:rPr b="1" i="1" lang="en" sz="1100">
                <a:latin typeface="Arial"/>
                <a:ea typeface="Arial"/>
                <a:cs typeface="Arial"/>
                <a:sym typeface="Arial"/>
              </a:rPr>
              <a:t>Census Tract Level - Evanston Only </a:t>
            </a:r>
            <a:endParaRPr b="1" i="1" sz="1100">
              <a:latin typeface="Arial"/>
              <a:ea typeface="Arial"/>
              <a:cs typeface="Arial"/>
              <a:sym typeface="Arial"/>
            </a:endParaRPr>
          </a:p>
          <a:p>
            <a:pPr indent="0" lvl="0" marL="0" rtl="0" algn="l">
              <a:lnSpc>
                <a:spcPct val="150000"/>
              </a:lnSpc>
              <a:spcBef>
                <a:spcPts val="0"/>
              </a:spcBef>
              <a:spcAft>
                <a:spcPts val="0"/>
              </a:spcAft>
              <a:buNone/>
            </a:pPr>
            <a:r>
              <a:rPr lang="en" sz="1000">
                <a:latin typeface="Arial"/>
                <a:ea typeface="Arial"/>
                <a:cs typeface="Arial"/>
                <a:sym typeface="Arial"/>
              </a:rPr>
              <a:t>Key factors according to the </a:t>
            </a:r>
            <a:r>
              <a:rPr lang="en" sz="1000" u="sng">
                <a:latin typeface="Arial"/>
                <a:ea typeface="Arial"/>
                <a:cs typeface="Arial"/>
                <a:sym typeface="Arial"/>
              </a:rPr>
              <a:t>multivariate linear regression</a:t>
            </a:r>
            <a:r>
              <a:rPr lang="en" sz="1000">
                <a:latin typeface="Arial"/>
                <a:ea typeface="Arial"/>
                <a:cs typeface="Arial"/>
                <a:sym typeface="Arial"/>
              </a:rPr>
              <a:t> model:</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Median age</a:t>
            </a:r>
            <a:r>
              <a:rPr lang="en" sz="1000">
                <a:latin typeface="Arial"/>
                <a:ea typeface="Arial"/>
                <a:cs typeface="Arial"/>
                <a:sym typeface="Arial"/>
              </a:rPr>
              <a:t> ↓</a:t>
            </a:r>
            <a:endParaRPr sz="1000">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Social Vulnerability Index</a:t>
            </a:r>
            <a:r>
              <a:rPr lang="en" sz="1000">
                <a:latin typeface="Arial"/>
                <a:ea typeface="Arial"/>
                <a:cs typeface="Arial"/>
                <a:sym typeface="Arial"/>
              </a:rPr>
              <a:t> ↑</a:t>
            </a:r>
            <a:endParaRPr b="1" i="1" sz="1000">
              <a:latin typeface="Arial"/>
              <a:ea typeface="Arial"/>
              <a:cs typeface="Arial"/>
              <a:sym typeface="Arial"/>
            </a:endParaRPr>
          </a:p>
          <a:p>
            <a:pPr indent="0" lvl="0" marL="0" rtl="0" algn="l">
              <a:lnSpc>
                <a:spcPct val="150000"/>
              </a:lnSpc>
              <a:spcBef>
                <a:spcPts val="1600"/>
              </a:spcBef>
              <a:spcAft>
                <a:spcPts val="1600"/>
              </a:spcAft>
              <a:buNone/>
            </a:pPr>
            <a:r>
              <a:t/>
            </a:r>
            <a:endParaRPr sz="1000">
              <a:latin typeface="Arial"/>
              <a:ea typeface="Arial"/>
              <a:cs typeface="Arial"/>
              <a:sym typeface="Arial"/>
            </a:endParaRPr>
          </a:p>
        </p:txBody>
      </p:sp>
      <p:sp>
        <p:nvSpPr>
          <p:cNvPr id="170" name="Google Shape;170;p25"/>
          <p:cNvSpPr txBox="1"/>
          <p:nvPr>
            <p:ph type="title"/>
          </p:nvPr>
        </p:nvSpPr>
        <p:spPr>
          <a:xfrm>
            <a:off x="1783550" y="898675"/>
            <a:ext cx="76734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chemeClr val="accent1"/>
                </a:solidFill>
                <a:latin typeface="Nunito"/>
                <a:ea typeface="Nunito"/>
                <a:cs typeface="Nunito"/>
                <a:sym typeface="Nunito"/>
              </a:rPr>
              <a:t>What factors are associated with the food insecure population size?</a:t>
            </a:r>
            <a:endParaRPr sz="1350">
              <a:solidFill>
                <a:schemeClr val="accent1"/>
              </a:solidFill>
              <a:latin typeface="Nunito"/>
              <a:ea typeface="Nunito"/>
              <a:cs typeface="Nunito"/>
              <a:sym typeface="Nunito"/>
            </a:endParaRPr>
          </a:p>
        </p:txBody>
      </p:sp>
      <p:pic>
        <p:nvPicPr>
          <p:cNvPr id="171" name="Google Shape;171;p25"/>
          <p:cNvPicPr preferRelativeResize="0"/>
          <p:nvPr/>
        </p:nvPicPr>
        <p:blipFill rotWithShape="1">
          <a:blip r:embed="rId3">
            <a:alphaModFix/>
          </a:blip>
          <a:srcRect b="17945" l="14476" r="18593" t="14840"/>
          <a:stretch/>
        </p:blipFill>
        <p:spPr>
          <a:xfrm>
            <a:off x="5178250" y="3473675"/>
            <a:ext cx="3084097" cy="1605574"/>
          </a:xfrm>
          <a:prstGeom prst="rect">
            <a:avLst/>
          </a:prstGeom>
          <a:noFill/>
          <a:ln>
            <a:noFill/>
          </a:ln>
        </p:spPr>
      </p:pic>
      <p:pic>
        <p:nvPicPr>
          <p:cNvPr id="172" name="Google Shape;172;p25"/>
          <p:cNvPicPr preferRelativeResize="0"/>
          <p:nvPr/>
        </p:nvPicPr>
        <p:blipFill rotWithShape="1">
          <a:blip r:embed="rId4">
            <a:alphaModFix/>
          </a:blip>
          <a:srcRect b="0" l="2791" r="6274" t="0"/>
          <a:stretch/>
        </p:blipFill>
        <p:spPr>
          <a:xfrm>
            <a:off x="5178250" y="1361150"/>
            <a:ext cx="3084102" cy="207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575875" y="1387850"/>
            <a:ext cx="6078000" cy="2815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900">
                <a:highlight>
                  <a:srgbClr val="FFFFFF"/>
                </a:highlight>
                <a:latin typeface="Arial"/>
                <a:ea typeface="Arial"/>
                <a:cs typeface="Arial"/>
                <a:sym typeface="Arial"/>
              </a:rPr>
              <a:t>Compared to </a:t>
            </a:r>
            <a:r>
              <a:rPr lang="en" sz="900">
                <a:highlight>
                  <a:srgbClr val="B6D7A8"/>
                </a:highlight>
                <a:latin typeface="Arial"/>
                <a:ea typeface="Arial"/>
                <a:cs typeface="Arial"/>
                <a:sym typeface="Arial"/>
              </a:rPr>
              <a:t>food secure tracts</a:t>
            </a:r>
            <a:r>
              <a:rPr lang="en" sz="900">
                <a:highlight>
                  <a:schemeClr val="lt1"/>
                </a:highlight>
                <a:latin typeface="Arial"/>
                <a:ea typeface="Arial"/>
                <a:cs typeface="Arial"/>
                <a:sym typeface="Arial"/>
              </a:rPr>
              <a:t> in Evanston</a:t>
            </a:r>
            <a:r>
              <a:rPr lang="en" sz="900">
                <a:highlight>
                  <a:srgbClr val="FFFFFF"/>
                </a:highlight>
                <a:latin typeface="Arial"/>
                <a:ea typeface="Arial"/>
                <a:cs typeface="Arial"/>
                <a:sym typeface="Arial"/>
              </a:rPr>
              <a:t>, </a:t>
            </a:r>
            <a:r>
              <a:rPr lang="en" sz="900">
                <a:highlight>
                  <a:schemeClr val="accent6"/>
                </a:highlight>
                <a:latin typeface="Arial"/>
                <a:ea typeface="Arial"/>
                <a:cs typeface="Arial"/>
                <a:sym typeface="Arial"/>
              </a:rPr>
              <a:t>food insecure tracts</a:t>
            </a:r>
            <a:r>
              <a:rPr lang="en" sz="900">
                <a:highlight>
                  <a:srgbClr val="FFFFFF"/>
                </a:highlight>
                <a:latin typeface="Arial"/>
                <a:ea typeface="Arial"/>
                <a:cs typeface="Arial"/>
                <a:sym typeface="Arial"/>
              </a:rPr>
              <a:t> are </a:t>
            </a:r>
            <a:r>
              <a:rPr b="1" i="1" lang="en" sz="1100">
                <a:highlight>
                  <a:srgbClr val="FFFFFF"/>
                </a:highlight>
                <a:latin typeface="Arial"/>
                <a:ea typeface="Arial"/>
                <a:cs typeface="Arial"/>
                <a:sym typeface="Arial"/>
              </a:rPr>
              <a:t>different</a:t>
            </a:r>
            <a:r>
              <a:rPr lang="en" sz="900">
                <a:highlight>
                  <a:srgbClr val="FFFFFF"/>
                </a:highlight>
                <a:latin typeface="Arial"/>
                <a:ea typeface="Arial"/>
                <a:cs typeface="Arial"/>
                <a:sym typeface="Arial"/>
              </a:rPr>
              <a:t> in terms of:</a:t>
            </a:r>
            <a:endParaRPr sz="900">
              <a:highlight>
                <a:srgbClr val="FFFFFF"/>
              </a:highlight>
              <a:latin typeface="Arial"/>
              <a:ea typeface="Arial"/>
              <a:cs typeface="Arial"/>
              <a:sym typeface="Arial"/>
            </a:endParaRPr>
          </a:p>
          <a:p>
            <a:pPr indent="-285750" lvl="0" marL="457200" rtl="0" algn="just">
              <a:lnSpc>
                <a:spcPct val="130000"/>
              </a:lnSpc>
              <a:spcBef>
                <a:spcPts val="1000"/>
              </a:spcBef>
              <a:spcAft>
                <a:spcPts val="0"/>
              </a:spcAft>
              <a:buClr>
                <a:schemeClr val="accent1"/>
              </a:buClr>
              <a:buSzPts val="900"/>
              <a:buFont typeface="Arial"/>
              <a:buChar char="●"/>
            </a:pPr>
            <a:r>
              <a:rPr lang="en" sz="900">
                <a:highlight>
                  <a:srgbClr val="FFFFFF"/>
                </a:highlight>
                <a:latin typeface="Arial"/>
                <a:ea typeface="Arial"/>
                <a:cs typeface="Arial"/>
                <a:sym typeface="Arial"/>
              </a:rPr>
              <a:t>A</a:t>
            </a:r>
            <a:r>
              <a:rPr lang="en" sz="900">
                <a:highlight>
                  <a:srgbClr val="FFFFFF"/>
                </a:highlight>
                <a:latin typeface="Arial"/>
                <a:ea typeface="Arial"/>
                <a:cs typeface="Arial"/>
                <a:sym typeface="Arial"/>
              </a:rPr>
              <a:t> lower </a:t>
            </a:r>
            <a:r>
              <a:rPr b="1" lang="en" sz="900">
                <a:highlight>
                  <a:srgbClr val="FFFFFF"/>
                </a:highlight>
                <a:latin typeface="Arial"/>
                <a:ea typeface="Arial"/>
                <a:cs typeface="Arial"/>
                <a:sym typeface="Arial"/>
              </a:rPr>
              <a:t>median household income</a:t>
            </a:r>
            <a:endParaRPr sz="900">
              <a:highlight>
                <a:srgbClr val="FFFFFF"/>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rgbClr val="FFFFFF"/>
                </a:highlight>
                <a:latin typeface="Arial"/>
                <a:ea typeface="Arial"/>
                <a:cs typeface="Arial"/>
                <a:sym typeface="Arial"/>
              </a:rPr>
              <a:t>More </a:t>
            </a:r>
            <a:r>
              <a:rPr b="1" lang="en" sz="900">
                <a:highlight>
                  <a:srgbClr val="FFFFFF"/>
                </a:highlight>
                <a:latin typeface="Arial"/>
                <a:ea typeface="Arial"/>
                <a:cs typeface="Arial"/>
                <a:sym typeface="Arial"/>
              </a:rPr>
              <a:t>socially vulnerable</a:t>
            </a:r>
            <a:endParaRPr b="1" sz="900">
              <a:highlight>
                <a:srgbClr val="FFFFFF"/>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rgbClr val="FFFFFF"/>
                </a:highlight>
                <a:latin typeface="Arial"/>
                <a:ea typeface="Arial"/>
                <a:cs typeface="Arial"/>
                <a:sym typeface="Arial"/>
              </a:rPr>
              <a:t>Lower </a:t>
            </a:r>
            <a:r>
              <a:rPr b="1" lang="en" sz="900">
                <a:highlight>
                  <a:srgbClr val="FFFFFF"/>
                </a:highlight>
                <a:latin typeface="Arial"/>
                <a:ea typeface="Arial"/>
                <a:cs typeface="Arial"/>
                <a:sym typeface="Arial"/>
              </a:rPr>
              <a:t>median home value</a:t>
            </a:r>
            <a:endParaRPr b="1" sz="900">
              <a:highlight>
                <a:srgbClr val="FFFFFF"/>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rgbClr val="FFFFFF"/>
                </a:highlight>
                <a:latin typeface="Arial"/>
                <a:ea typeface="Arial"/>
                <a:cs typeface="Arial"/>
                <a:sym typeface="Arial"/>
              </a:rPr>
              <a:t>A </a:t>
            </a:r>
            <a:r>
              <a:rPr lang="en" sz="900">
                <a:highlight>
                  <a:schemeClr val="lt1"/>
                </a:highlight>
                <a:latin typeface="Arial"/>
                <a:ea typeface="Arial"/>
                <a:cs typeface="Arial"/>
                <a:sym typeface="Arial"/>
              </a:rPr>
              <a:t>larger</a:t>
            </a:r>
            <a:r>
              <a:rPr lang="en" sz="900">
                <a:highlight>
                  <a:srgbClr val="FFFFFF"/>
                </a:highlight>
                <a:latin typeface="Arial"/>
                <a:ea typeface="Arial"/>
                <a:cs typeface="Arial"/>
                <a:sym typeface="Arial"/>
              </a:rPr>
              <a:t> </a:t>
            </a:r>
            <a:r>
              <a:rPr b="1" lang="en" sz="900">
                <a:highlight>
                  <a:srgbClr val="FFFFFF"/>
                </a:highlight>
                <a:latin typeface="Arial"/>
                <a:ea typeface="Arial"/>
                <a:cs typeface="Arial"/>
                <a:sym typeface="Arial"/>
              </a:rPr>
              <a:t>% of non english speaking persons</a:t>
            </a:r>
            <a:endParaRPr b="1" sz="900">
              <a:highlight>
                <a:srgbClr val="FFFFFF"/>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rgbClr val="FFFFFF"/>
                </a:highlight>
                <a:latin typeface="Arial"/>
                <a:ea typeface="Arial"/>
                <a:cs typeface="Arial"/>
                <a:sym typeface="Arial"/>
              </a:rPr>
              <a:t>Less </a:t>
            </a:r>
            <a:r>
              <a:rPr b="1" lang="en" sz="900">
                <a:highlight>
                  <a:srgbClr val="FFFFFF"/>
                </a:highlight>
                <a:latin typeface="Arial"/>
                <a:ea typeface="Arial"/>
                <a:cs typeface="Arial"/>
                <a:sym typeface="Arial"/>
              </a:rPr>
              <a:t>racial segregated</a:t>
            </a:r>
            <a:endParaRPr b="1" sz="900">
              <a:highlight>
                <a:srgbClr val="FFFFFF"/>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rgbClr val="FFFFFF"/>
                </a:highlight>
                <a:latin typeface="Arial"/>
                <a:ea typeface="Arial"/>
                <a:cs typeface="Arial"/>
                <a:sym typeface="Arial"/>
              </a:rPr>
              <a:t>Lower </a:t>
            </a:r>
            <a:r>
              <a:rPr b="1" lang="en" sz="900">
                <a:highlight>
                  <a:srgbClr val="FFFFFF"/>
                </a:highlight>
                <a:latin typeface="Arial"/>
                <a:ea typeface="Arial"/>
                <a:cs typeface="Arial"/>
                <a:sym typeface="Arial"/>
              </a:rPr>
              <a:t># of households with computer access</a:t>
            </a:r>
            <a:endParaRPr b="1" sz="900">
              <a:highlight>
                <a:srgbClr val="FFFFFF"/>
              </a:highlight>
              <a:latin typeface="Arial"/>
              <a:ea typeface="Arial"/>
              <a:cs typeface="Arial"/>
              <a:sym typeface="Arial"/>
            </a:endParaRPr>
          </a:p>
          <a:p>
            <a:pPr indent="0" lvl="0" marL="0" rtl="0" algn="l">
              <a:lnSpc>
                <a:spcPct val="130000"/>
              </a:lnSpc>
              <a:spcBef>
                <a:spcPts val="1000"/>
              </a:spcBef>
              <a:spcAft>
                <a:spcPts val="0"/>
              </a:spcAft>
              <a:buNone/>
            </a:pPr>
            <a:r>
              <a:rPr lang="en" sz="900">
                <a:highlight>
                  <a:schemeClr val="lt1"/>
                </a:highlight>
                <a:latin typeface="Arial"/>
                <a:ea typeface="Arial"/>
                <a:cs typeface="Arial"/>
                <a:sym typeface="Arial"/>
              </a:rPr>
              <a:t>Compared to </a:t>
            </a:r>
            <a:r>
              <a:rPr lang="en" sz="900">
                <a:highlight>
                  <a:srgbClr val="B6D7A8"/>
                </a:highlight>
                <a:latin typeface="Arial"/>
                <a:ea typeface="Arial"/>
                <a:cs typeface="Arial"/>
                <a:sym typeface="Arial"/>
              </a:rPr>
              <a:t>food secure tracts</a:t>
            </a:r>
            <a:r>
              <a:rPr lang="en" sz="900">
                <a:highlight>
                  <a:schemeClr val="lt1"/>
                </a:highlight>
                <a:latin typeface="Arial"/>
                <a:ea typeface="Arial"/>
                <a:cs typeface="Arial"/>
                <a:sym typeface="Arial"/>
              </a:rPr>
              <a:t> in Evanston, </a:t>
            </a:r>
            <a:r>
              <a:rPr lang="en" sz="900">
                <a:highlight>
                  <a:schemeClr val="accent6"/>
                </a:highlight>
                <a:latin typeface="Arial"/>
                <a:ea typeface="Arial"/>
                <a:cs typeface="Arial"/>
                <a:sym typeface="Arial"/>
              </a:rPr>
              <a:t>food insecure tracts</a:t>
            </a:r>
            <a:r>
              <a:rPr lang="en" sz="900">
                <a:highlight>
                  <a:schemeClr val="lt1"/>
                </a:highlight>
                <a:latin typeface="Arial"/>
                <a:ea typeface="Arial"/>
                <a:cs typeface="Arial"/>
                <a:sym typeface="Arial"/>
              </a:rPr>
              <a:t> are </a:t>
            </a:r>
            <a:r>
              <a:rPr b="1" i="1" lang="en" sz="1100">
                <a:highlight>
                  <a:schemeClr val="lt1"/>
                </a:highlight>
                <a:latin typeface="Arial"/>
                <a:ea typeface="Arial"/>
                <a:cs typeface="Arial"/>
                <a:sym typeface="Arial"/>
              </a:rPr>
              <a:t>similar</a:t>
            </a:r>
            <a:r>
              <a:rPr lang="en" sz="900">
                <a:highlight>
                  <a:schemeClr val="lt1"/>
                </a:highlight>
                <a:latin typeface="Arial"/>
                <a:ea typeface="Arial"/>
                <a:cs typeface="Arial"/>
                <a:sym typeface="Arial"/>
              </a:rPr>
              <a:t> in terms of:</a:t>
            </a:r>
            <a:endParaRPr sz="900">
              <a:highlight>
                <a:schemeClr val="lt1"/>
              </a:highlight>
              <a:latin typeface="Arial"/>
              <a:ea typeface="Arial"/>
              <a:cs typeface="Arial"/>
              <a:sym typeface="Arial"/>
            </a:endParaRPr>
          </a:p>
          <a:p>
            <a:pPr indent="-285750" lvl="0" marL="457200" rtl="0" algn="l">
              <a:lnSpc>
                <a:spcPct val="130000"/>
              </a:lnSpc>
              <a:spcBef>
                <a:spcPts val="1000"/>
              </a:spcBef>
              <a:spcAft>
                <a:spcPts val="0"/>
              </a:spcAft>
              <a:buClr>
                <a:schemeClr val="accent1"/>
              </a:buClr>
              <a:buSzPts val="900"/>
              <a:buFont typeface="Arial"/>
              <a:buChar char="●"/>
            </a:pPr>
            <a:r>
              <a:rPr lang="en" sz="900">
                <a:highlight>
                  <a:schemeClr val="lt1"/>
                </a:highlight>
                <a:latin typeface="Arial"/>
                <a:ea typeface="Arial"/>
                <a:cs typeface="Arial"/>
                <a:sym typeface="Arial"/>
              </a:rPr>
              <a:t>% of disabled (p-val: 0.761)</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Average household size (p-val: 0.5318) </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 of students in public school (p-val: 0.3729)</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 of housing units (p-val: 0.1631)</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 of jobs (p-val: 0.1327)</a:t>
            </a:r>
            <a:endParaRPr sz="900">
              <a:highlight>
                <a:schemeClr val="lt1"/>
              </a:highlight>
              <a:latin typeface="Arial"/>
              <a:ea typeface="Arial"/>
              <a:cs typeface="Arial"/>
              <a:sym typeface="Arial"/>
            </a:endParaRPr>
          </a:p>
          <a:p>
            <a:pPr indent="0" lvl="0" marL="0" rtl="0" algn="l">
              <a:lnSpc>
                <a:spcPct val="130000"/>
              </a:lnSpc>
              <a:spcBef>
                <a:spcPts val="0"/>
              </a:spcBef>
              <a:spcAft>
                <a:spcPts val="0"/>
              </a:spcAft>
              <a:buNone/>
            </a:pPr>
            <a:r>
              <a:t/>
            </a:r>
            <a:endParaRPr sz="900">
              <a:highlight>
                <a:schemeClr val="lt1"/>
              </a:highlight>
              <a:latin typeface="Arial"/>
              <a:ea typeface="Arial"/>
              <a:cs typeface="Arial"/>
              <a:sym typeface="Arial"/>
            </a:endParaRPr>
          </a:p>
          <a:p>
            <a:pPr indent="0" lvl="0" marL="0" rtl="0" algn="l">
              <a:lnSpc>
                <a:spcPct val="130000"/>
              </a:lnSpc>
              <a:spcBef>
                <a:spcPts val="0"/>
              </a:spcBef>
              <a:spcAft>
                <a:spcPts val="0"/>
              </a:spcAft>
              <a:buNone/>
            </a:pPr>
            <a:r>
              <a:t/>
            </a:r>
            <a:endParaRPr sz="900">
              <a:latin typeface="Arial"/>
              <a:ea typeface="Arial"/>
              <a:cs typeface="Arial"/>
              <a:sym typeface="Arial"/>
            </a:endParaRPr>
          </a:p>
          <a:p>
            <a:pPr indent="0" lvl="0" marL="0" rtl="0" algn="l">
              <a:lnSpc>
                <a:spcPct val="130000"/>
              </a:lnSpc>
              <a:spcBef>
                <a:spcPts val="0"/>
              </a:spcBef>
              <a:spcAft>
                <a:spcPts val="0"/>
              </a:spcAft>
              <a:buNone/>
            </a:pPr>
            <a:r>
              <a:t/>
            </a:r>
            <a:endParaRPr b="1" sz="900">
              <a:highlight>
                <a:srgbClr val="FFFFFF"/>
              </a:highlight>
              <a:latin typeface="Arial"/>
              <a:ea typeface="Arial"/>
              <a:cs typeface="Arial"/>
              <a:sym typeface="Arial"/>
            </a:endParaRPr>
          </a:p>
        </p:txBody>
      </p:sp>
      <p:sp>
        <p:nvSpPr>
          <p:cNvPr id="178" name="Google Shape;178;p26"/>
          <p:cNvSpPr txBox="1"/>
          <p:nvPr>
            <p:ph type="title"/>
          </p:nvPr>
        </p:nvSpPr>
        <p:spPr>
          <a:xfrm>
            <a:off x="1783550" y="898675"/>
            <a:ext cx="70878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50">
                <a:solidFill>
                  <a:schemeClr val="accent1"/>
                </a:solidFill>
                <a:latin typeface="Nunito"/>
                <a:ea typeface="Nunito"/>
                <a:cs typeface="Nunito"/>
                <a:sym typeface="Nunito"/>
              </a:rPr>
              <a:t>What are the distinctions between the most and least food insecure </a:t>
            </a:r>
            <a:r>
              <a:rPr lang="en" sz="1250">
                <a:solidFill>
                  <a:schemeClr val="accent1"/>
                </a:solidFill>
                <a:latin typeface="Nunito"/>
                <a:ea typeface="Nunito"/>
                <a:cs typeface="Nunito"/>
                <a:sym typeface="Nunito"/>
              </a:rPr>
              <a:t>tracts in Evanston?</a:t>
            </a:r>
            <a:endParaRPr sz="1250">
              <a:solidFill>
                <a:schemeClr val="accent1"/>
              </a:solidFill>
              <a:latin typeface="Nunito"/>
              <a:ea typeface="Nunito"/>
              <a:cs typeface="Nunito"/>
              <a:sym typeface="Nunito"/>
            </a:endParaRPr>
          </a:p>
        </p:txBody>
      </p:sp>
      <p:sp>
        <p:nvSpPr>
          <p:cNvPr id="179" name="Google Shape;179;p26"/>
          <p:cNvSpPr txBox="1"/>
          <p:nvPr/>
        </p:nvSpPr>
        <p:spPr>
          <a:xfrm>
            <a:off x="575875" y="4352125"/>
            <a:ext cx="5927100" cy="772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i="1" lang="en" sz="700">
                <a:solidFill>
                  <a:schemeClr val="accent1"/>
                </a:solidFill>
                <a:highlight>
                  <a:schemeClr val="lt1"/>
                </a:highlight>
              </a:rPr>
              <a:t>Note:</a:t>
            </a:r>
            <a:endParaRPr i="1" sz="700">
              <a:solidFill>
                <a:schemeClr val="accent1"/>
              </a:solidFill>
              <a:highlight>
                <a:schemeClr val="lt1"/>
              </a:highlight>
            </a:endParaRPr>
          </a:p>
          <a:p>
            <a:pPr indent="-273050" lvl="0" marL="457200" rtl="0" algn="l">
              <a:lnSpc>
                <a:spcPct val="130000"/>
              </a:lnSpc>
              <a:spcBef>
                <a:spcPts val="0"/>
              </a:spcBef>
              <a:spcAft>
                <a:spcPts val="0"/>
              </a:spcAft>
              <a:buClr>
                <a:schemeClr val="accent1"/>
              </a:buClr>
              <a:buSzPts val="700"/>
              <a:buChar char="●"/>
            </a:pPr>
            <a:r>
              <a:rPr b="1" i="1" lang="en" sz="700">
                <a:solidFill>
                  <a:schemeClr val="accent1"/>
                </a:solidFill>
                <a:highlight>
                  <a:schemeClr val="lt1"/>
                </a:highlight>
              </a:rPr>
              <a:t>Hypothesis testing</a:t>
            </a:r>
            <a:r>
              <a:rPr i="1" lang="en" sz="700">
                <a:solidFill>
                  <a:schemeClr val="accent1"/>
                </a:solidFill>
                <a:highlight>
                  <a:schemeClr val="lt1"/>
                </a:highlight>
              </a:rPr>
              <a:t>: a method for comparing two groups, and making conclusions in a statistically rigorous way.  </a:t>
            </a:r>
            <a:endParaRPr i="1" sz="700">
              <a:solidFill>
                <a:schemeClr val="accent1"/>
              </a:solidFill>
              <a:highlight>
                <a:schemeClr val="lt1"/>
              </a:highlight>
            </a:endParaRPr>
          </a:p>
          <a:p>
            <a:pPr indent="-273050" lvl="0" marL="457200" rtl="0" algn="l">
              <a:lnSpc>
                <a:spcPct val="130000"/>
              </a:lnSpc>
              <a:spcBef>
                <a:spcPts val="0"/>
              </a:spcBef>
              <a:spcAft>
                <a:spcPts val="0"/>
              </a:spcAft>
              <a:buClr>
                <a:schemeClr val="accent1"/>
              </a:buClr>
              <a:buSzPts val="700"/>
              <a:buChar char="●"/>
            </a:pPr>
            <a:r>
              <a:rPr b="1" i="1" lang="en" sz="700">
                <a:solidFill>
                  <a:schemeClr val="accent1"/>
                </a:solidFill>
                <a:highlight>
                  <a:schemeClr val="lt1"/>
                </a:highlight>
              </a:rPr>
              <a:t>p-value</a:t>
            </a:r>
            <a:r>
              <a:rPr i="1" lang="en" sz="700">
                <a:solidFill>
                  <a:schemeClr val="accent1"/>
                </a:solidFill>
                <a:highlight>
                  <a:schemeClr val="lt1"/>
                </a:highlight>
              </a:rPr>
              <a:t>: a measure of confidence: a higher p-value indicates higher confidence in our null hypothesis.</a:t>
            </a:r>
            <a:endParaRPr i="1" sz="700">
              <a:solidFill>
                <a:schemeClr val="accent1"/>
              </a:solidFill>
            </a:endParaRPr>
          </a:p>
        </p:txBody>
      </p:sp>
      <p:pic>
        <p:nvPicPr>
          <p:cNvPr id="180" name="Google Shape;180;p26"/>
          <p:cNvPicPr preferRelativeResize="0"/>
          <p:nvPr/>
        </p:nvPicPr>
        <p:blipFill rotWithShape="1">
          <a:blip r:embed="rId3">
            <a:alphaModFix/>
          </a:blip>
          <a:srcRect b="5022" l="11538" r="24641" t="7938"/>
          <a:stretch/>
        </p:blipFill>
        <p:spPr>
          <a:xfrm>
            <a:off x="6502950" y="1581150"/>
            <a:ext cx="2368377" cy="2354049"/>
          </a:xfrm>
          <a:prstGeom prst="rect">
            <a:avLst/>
          </a:prstGeom>
          <a:noFill/>
          <a:ln>
            <a:noFill/>
          </a:ln>
        </p:spPr>
      </p:pic>
      <p:sp>
        <p:nvSpPr>
          <p:cNvPr id="181" name="Google Shape;181;p26"/>
          <p:cNvSpPr txBox="1"/>
          <p:nvPr>
            <p:ph idx="2" type="body"/>
          </p:nvPr>
        </p:nvSpPr>
        <p:spPr>
          <a:xfrm>
            <a:off x="3703500" y="1433875"/>
            <a:ext cx="3239700" cy="2679000"/>
          </a:xfrm>
          <a:prstGeom prst="rect">
            <a:avLst/>
          </a:prstGeom>
        </p:spPr>
        <p:txBody>
          <a:bodyPr anchorCtr="0" anchor="t" bIns="91425" lIns="91425" spcFirstLastPara="1" rIns="91425" wrap="square" tIns="91425">
            <a:noAutofit/>
          </a:bodyPr>
          <a:lstStyle/>
          <a:p>
            <a:pPr indent="0" lvl="0" marL="457200" rtl="0" algn="just">
              <a:lnSpc>
                <a:spcPct val="130000"/>
              </a:lnSpc>
              <a:spcBef>
                <a:spcPts val="0"/>
              </a:spcBef>
              <a:spcAft>
                <a:spcPts val="0"/>
              </a:spcAft>
              <a:buNone/>
            </a:pPr>
            <a:r>
              <a:t/>
            </a:r>
            <a:endParaRPr sz="900">
              <a:highlight>
                <a:schemeClr val="lt1"/>
              </a:highlight>
              <a:latin typeface="Arial"/>
              <a:ea typeface="Arial"/>
              <a:cs typeface="Arial"/>
              <a:sym typeface="Arial"/>
            </a:endParaRPr>
          </a:p>
          <a:p>
            <a:pPr indent="-285750" lvl="0" marL="457200" rtl="0" algn="just">
              <a:lnSpc>
                <a:spcPct val="130000"/>
              </a:lnSpc>
              <a:spcBef>
                <a:spcPts val="1000"/>
              </a:spcBef>
              <a:spcAft>
                <a:spcPts val="0"/>
              </a:spcAft>
              <a:buClr>
                <a:schemeClr val="accent1"/>
              </a:buClr>
              <a:buSzPts val="900"/>
              <a:buFont typeface="Arial"/>
              <a:buChar char="●"/>
            </a:pPr>
            <a:r>
              <a:rPr lang="en" sz="900">
                <a:highlight>
                  <a:schemeClr val="lt1"/>
                </a:highlight>
                <a:latin typeface="Arial"/>
                <a:ea typeface="Arial"/>
                <a:cs typeface="Arial"/>
                <a:sym typeface="Arial"/>
              </a:rPr>
              <a:t>A lower </a:t>
            </a:r>
            <a:r>
              <a:rPr b="1" lang="en" sz="900">
                <a:highlight>
                  <a:schemeClr val="lt1"/>
                </a:highlight>
                <a:latin typeface="Arial"/>
                <a:ea typeface="Arial"/>
                <a:cs typeface="Arial"/>
                <a:sym typeface="Arial"/>
              </a:rPr>
              <a:t>median age</a:t>
            </a:r>
            <a:endParaRPr sz="900">
              <a:highlight>
                <a:schemeClr val="lt1"/>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Lower </a:t>
            </a:r>
            <a:r>
              <a:rPr b="1" lang="en" sz="900">
                <a:highlight>
                  <a:schemeClr val="lt1"/>
                </a:highlight>
                <a:latin typeface="Arial"/>
                <a:ea typeface="Arial"/>
                <a:cs typeface="Arial"/>
                <a:sym typeface="Arial"/>
              </a:rPr>
              <a:t>median home loan amount</a:t>
            </a:r>
            <a:endParaRPr b="1" sz="900">
              <a:highlight>
                <a:schemeClr val="lt1"/>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A larger </a:t>
            </a:r>
            <a:r>
              <a:rPr b="1" lang="en" sz="900">
                <a:highlight>
                  <a:schemeClr val="lt1"/>
                </a:highlight>
                <a:latin typeface="Arial"/>
                <a:ea typeface="Arial"/>
                <a:cs typeface="Arial"/>
                <a:sym typeface="Arial"/>
              </a:rPr>
              <a:t>% of nonwhite persons</a:t>
            </a:r>
            <a:endParaRPr b="1" sz="900">
              <a:highlight>
                <a:schemeClr val="lt1"/>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A larger</a:t>
            </a:r>
            <a:r>
              <a:rPr b="1" lang="en" sz="900">
                <a:highlight>
                  <a:schemeClr val="lt1"/>
                </a:highlight>
                <a:latin typeface="Arial"/>
                <a:ea typeface="Arial"/>
                <a:cs typeface="Arial"/>
                <a:sym typeface="Arial"/>
              </a:rPr>
              <a:t> % of hispanic population</a:t>
            </a:r>
            <a:endParaRPr b="1" sz="900">
              <a:highlight>
                <a:schemeClr val="lt1"/>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A smaller </a:t>
            </a:r>
            <a:r>
              <a:rPr b="1" lang="en" sz="900">
                <a:highlight>
                  <a:schemeClr val="lt1"/>
                </a:highlight>
                <a:latin typeface="Arial"/>
                <a:ea typeface="Arial"/>
                <a:cs typeface="Arial"/>
                <a:sym typeface="Arial"/>
              </a:rPr>
              <a:t>% with bachelor’s degree</a:t>
            </a:r>
            <a:endParaRPr b="1" sz="900">
              <a:highlight>
                <a:schemeClr val="lt1"/>
              </a:highlight>
              <a:latin typeface="Arial"/>
              <a:ea typeface="Arial"/>
              <a:cs typeface="Arial"/>
              <a:sym typeface="Arial"/>
            </a:endParaRPr>
          </a:p>
          <a:p>
            <a:pPr indent="-285750" lvl="0" marL="457200" rtl="0" algn="just">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Lower </a:t>
            </a:r>
            <a:r>
              <a:rPr b="1" lang="en" sz="900">
                <a:highlight>
                  <a:schemeClr val="lt1"/>
                </a:highlight>
                <a:latin typeface="Arial"/>
                <a:ea typeface="Arial"/>
                <a:cs typeface="Arial"/>
                <a:sym typeface="Arial"/>
              </a:rPr>
              <a:t>average travel time to work</a:t>
            </a:r>
            <a:endParaRPr b="1" sz="900">
              <a:highlight>
                <a:schemeClr val="lt1"/>
              </a:highlight>
              <a:latin typeface="Arial"/>
              <a:ea typeface="Arial"/>
              <a:cs typeface="Arial"/>
              <a:sym typeface="Arial"/>
            </a:endParaRPr>
          </a:p>
          <a:p>
            <a:pPr indent="0" lvl="0" marL="0" marR="0" rtl="0" algn="l">
              <a:lnSpc>
                <a:spcPct val="130000"/>
              </a:lnSpc>
              <a:spcBef>
                <a:spcPts val="1000"/>
              </a:spcBef>
              <a:spcAft>
                <a:spcPts val="0"/>
              </a:spcAft>
              <a:buNone/>
            </a:pPr>
            <a:r>
              <a:t/>
            </a:r>
            <a:endParaRPr sz="900">
              <a:highlight>
                <a:schemeClr val="lt1"/>
              </a:highlight>
              <a:latin typeface="Arial"/>
              <a:ea typeface="Arial"/>
              <a:cs typeface="Arial"/>
              <a:sym typeface="Arial"/>
            </a:endParaRPr>
          </a:p>
          <a:p>
            <a:pPr indent="-285750" lvl="0" marL="457200" marR="0" rtl="0" algn="l">
              <a:lnSpc>
                <a:spcPct val="130000"/>
              </a:lnSpc>
              <a:spcBef>
                <a:spcPts val="1000"/>
              </a:spcBef>
              <a:spcAft>
                <a:spcPts val="0"/>
              </a:spcAft>
              <a:buClr>
                <a:schemeClr val="accent1"/>
              </a:buClr>
              <a:buSzPts val="900"/>
              <a:buFont typeface="Arial"/>
              <a:buChar char="●"/>
            </a:pPr>
            <a:r>
              <a:rPr lang="en" sz="900">
                <a:highlight>
                  <a:schemeClr val="lt1"/>
                </a:highlight>
                <a:latin typeface="Arial"/>
                <a:ea typeface="Arial"/>
                <a:cs typeface="Arial"/>
                <a:sym typeface="Arial"/>
              </a:rPr>
              <a:t>% men (p-val: 0.7045)</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Median leverage ratios (p-val: 0.4619)</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 of families in poverty (p-val: 0.2086</a:t>
            </a:r>
            <a:r>
              <a:rPr lang="en" sz="900">
                <a:solidFill>
                  <a:srgbClr val="333333"/>
                </a:solidFill>
                <a:highlight>
                  <a:schemeClr val="lt1"/>
                </a:highlight>
                <a:latin typeface="Arial"/>
                <a:ea typeface="Arial"/>
                <a:cs typeface="Arial"/>
                <a:sym typeface="Arial"/>
              </a:rPr>
              <a:t>)</a:t>
            </a:r>
            <a:endParaRPr sz="900">
              <a:highlight>
                <a:schemeClr val="lt1"/>
              </a:highlight>
              <a:latin typeface="Arial"/>
              <a:ea typeface="Arial"/>
              <a:cs typeface="Arial"/>
              <a:sym typeface="Arial"/>
            </a:endParaRPr>
          </a:p>
          <a:p>
            <a:pPr indent="-285750" lvl="0" marL="457200" rtl="0" algn="l">
              <a:lnSpc>
                <a:spcPct val="130000"/>
              </a:lnSpc>
              <a:spcBef>
                <a:spcPts val="0"/>
              </a:spcBef>
              <a:spcAft>
                <a:spcPts val="0"/>
              </a:spcAft>
              <a:buClr>
                <a:schemeClr val="accent1"/>
              </a:buClr>
              <a:buSzPts val="900"/>
              <a:buFont typeface="Arial"/>
              <a:buChar char="●"/>
            </a:pPr>
            <a:r>
              <a:rPr lang="en" sz="900">
                <a:highlight>
                  <a:schemeClr val="lt1"/>
                </a:highlight>
                <a:latin typeface="Arial"/>
                <a:ea typeface="Arial"/>
                <a:cs typeface="Arial"/>
                <a:sym typeface="Arial"/>
              </a:rPr>
              <a:t>Life expectancy (p-val: 1468)</a:t>
            </a:r>
            <a:endParaRPr b="1" sz="900">
              <a:highlight>
                <a:schemeClr val="lt1"/>
              </a:highlight>
              <a:latin typeface="Arial"/>
              <a:ea typeface="Arial"/>
              <a:cs typeface="Arial"/>
              <a:sym typeface="Arial"/>
            </a:endParaRPr>
          </a:p>
          <a:p>
            <a:pPr indent="0" lvl="0" marL="0" rtl="0" algn="l">
              <a:lnSpc>
                <a:spcPct val="130000"/>
              </a:lnSpc>
              <a:spcBef>
                <a:spcPts val="0"/>
              </a:spcBef>
              <a:spcAft>
                <a:spcPts val="0"/>
              </a:spcAft>
              <a:buNone/>
            </a:pPr>
            <a:r>
              <a:t/>
            </a:r>
            <a:endParaRPr sz="9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1783550" y="898675"/>
            <a:ext cx="51495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Nunito"/>
                <a:ea typeface="Nunito"/>
                <a:cs typeface="Nunito"/>
                <a:sym typeface="Nunito"/>
              </a:rPr>
              <a:t>Next Steps &amp; Potential Improvements</a:t>
            </a:r>
            <a:endParaRPr sz="2000">
              <a:solidFill>
                <a:schemeClr val="accent1"/>
              </a:solidFill>
              <a:latin typeface="Nunito"/>
              <a:ea typeface="Nunito"/>
              <a:cs typeface="Nunito"/>
              <a:sym typeface="Nunito"/>
            </a:endParaRPr>
          </a:p>
        </p:txBody>
      </p:sp>
      <p:sp>
        <p:nvSpPr>
          <p:cNvPr id="187" name="Google Shape;187;p27"/>
          <p:cNvSpPr txBox="1"/>
          <p:nvPr>
            <p:ph idx="1" type="body"/>
          </p:nvPr>
        </p:nvSpPr>
        <p:spPr>
          <a:xfrm>
            <a:off x="665825" y="1418475"/>
            <a:ext cx="7760700" cy="3263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Char char="●"/>
            </a:pPr>
            <a:r>
              <a:rPr b="1" lang="en" sz="1000">
                <a:latin typeface="Arial"/>
                <a:ea typeface="Arial"/>
                <a:cs typeface="Arial"/>
                <a:sym typeface="Arial"/>
              </a:rPr>
              <a:t>Next goal</a:t>
            </a:r>
            <a:r>
              <a:rPr lang="en" sz="1000">
                <a:latin typeface="Arial"/>
                <a:ea typeface="Arial"/>
                <a:cs typeface="Arial"/>
                <a:sym typeface="Arial"/>
              </a:rPr>
              <a:t>: </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To u</a:t>
            </a:r>
            <a:r>
              <a:rPr lang="en" sz="1000">
                <a:latin typeface="Arial"/>
                <a:ea typeface="Arial"/>
                <a:cs typeface="Arial"/>
                <a:sym typeface="Arial"/>
              </a:rPr>
              <a:t>nderstand the impact of COVID-19 on food insecurity and identify potential indicators of changes in the food insecure community in Evanston </a:t>
            </a:r>
            <a:endParaRPr sz="1000">
              <a:latin typeface="Arial"/>
              <a:ea typeface="Arial"/>
              <a:cs typeface="Arial"/>
              <a:sym typeface="Arial"/>
            </a:endParaRPr>
          </a:p>
          <a:p>
            <a:pPr indent="-292100" lvl="0" marL="457200" rtl="0" algn="l">
              <a:lnSpc>
                <a:spcPct val="150000"/>
              </a:lnSpc>
              <a:spcBef>
                <a:spcPts val="1000"/>
              </a:spcBef>
              <a:spcAft>
                <a:spcPts val="0"/>
              </a:spcAft>
              <a:buSzPts val="1000"/>
              <a:buFont typeface="Arial"/>
              <a:buChar char="●"/>
            </a:pPr>
            <a:r>
              <a:rPr b="1" lang="en" sz="1000">
                <a:latin typeface="Arial"/>
                <a:ea typeface="Arial"/>
                <a:cs typeface="Arial"/>
                <a:sym typeface="Arial"/>
              </a:rPr>
              <a:t>Methodology</a:t>
            </a:r>
            <a:r>
              <a:rPr lang="en" sz="1000">
                <a:latin typeface="Arial"/>
                <a:ea typeface="Arial"/>
                <a:cs typeface="Arial"/>
                <a:sym typeface="Arial"/>
              </a:rPr>
              <a:t>: </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Gather data that might tell the impact of COVID-19, and evaluate the reliability of using the collected variables to predict the food insecure population size in 2020. The data gathered should be updated frequently or can be easily collected on a regular basis, and the data should be on a geographical level as granular as census tracts or zip codes.</a:t>
            </a:r>
            <a:endParaRPr sz="1000">
              <a:latin typeface="Arial"/>
              <a:ea typeface="Arial"/>
              <a:cs typeface="Arial"/>
              <a:sym typeface="Arial"/>
            </a:endParaRPr>
          </a:p>
          <a:p>
            <a:pPr indent="-292100" lvl="0" marL="457200" rtl="0" algn="l">
              <a:lnSpc>
                <a:spcPct val="150000"/>
              </a:lnSpc>
              <a:spcBef>
                <a:spcPts val="1000"/>
              </a:spcBef>
              <a:spcAft>
                <a:spcPts val="0"/>
              </a:spcAft>
              <a:buSzPts val="1000"/>
              <a:buFont typeface="Arial"/>
              <a:buChar char="●"/>
            </a:pPr>
            <a:r>
              <a:rPr b="1" lang="en" sz="1000">
                <a:latin typeface="Arial"/>
                <a:ea typeface="Arial"/>
                <a:cs typeface="Arial"/>
                <a:sym typeface="Arial"/>
              </a:rPr>
              <a:t>Current data sources</a:t>
            </a:r>
            <a:r>
              <a:rPr lang="en" sz="1000">
                <a:latin typeface="Arial"/>
                <a:ea typeface="Arial"/>
                <a:cs typeface="Arial"/>
                <a:sym typeface="Arial"/>
              </a:rPr>
              <a:t>: </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Monthly data about the # of households/individuals receiving SNAP benefits by zip code in the Cook county</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 of participants at monthly Producemobile distributions</a:t>
            </a:r>
            <a:endParaRPr sz="1000">
              <a:latin typeface="Arial"/>
              <a:ea typeface="Arial"/>
              <a:cs typeface="Arial"/>
              <a:sym typeface="Arial"/>
            </a:endParaRPr>
          </a:p>
          <a:p>
            <a:pPr indent="-292100" lvl="0" marL="457200" rtl="0" algn="l">
              <a:lnSpc>
                <a:spcPct val="150000"/>
              </a:lnSpc>
              <a:spcBef>
                <a:spcPts val="1000"/>
              </a:spcBef>
              <a:spcAft>
                <a:spcPts val="0"/>
              </a:spcAft>
              <a:buSzPts val="1000"/>
              <a:buFont typeface="Arial"/>
              <a:buChar char="●"/>
            </a:pPr>
            <a:r>
              <a:rPr b="1" lang="en" sz="1000">
                <a:latin typeface="Arial"/>
                <a:ea typeface="Arial"/>
                <a:cs typeface="Arial"/>
                <a:sym typeface="Arial"/>
              </a:rPr>
              <a:t>Potential data sources</a:t>
            </a:r>
            <a:r>
              <a:rPr lang="en" sz="1000">
                <a:latin typeface="Arial"/>
                <a:ea typeface="Arial"/>
                <a:cs typeface="Arial"/>
                <a:sym typeface="Arial"/>
              </a:rPr>
              <a:t>:</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Indicators of changes in the housing vacancies and homeownership, transportation, etc. </a:t>
            </a:r>
            <a:endParaRPr sz="1000">
              <a:latin typeface="Arial"/>
              <a:ea typeface="Arial"/>
              <a:cs typeface="Arial"/>
              <a:sym typeface="Arial"/>
            </a:endParaRPr>
          </a:p>
          <a:p>
            <a:pPr indent="-292100" lvl="1" marL="914400" rtl="0" algn="l">
              <a:lnSpc>
                <a:spcPct val="150000"/>
              </a:lnSpc>
              <a:spcBef>
                <a:spcPts val="0"/>
              </a:spcBef>
              <a:spcAft>
                <a:spcPts val="0"/>
              </a:spcAft>
              <a:buSzPts val="1000"/>
              <a:buFont typeface="Arial"/>
              <a:buChar char="○"/>
            </a:pPr>
            <a:r>
              <a:rPr lang="en" sz="1000">
                <a:latin typeface="Arial"/>
                <a:ea typeface="Arial"/>
                <a:cs typeface="Arial"/>
                <a:sym typeface="Arial"/>
              </a:rPr>
              <a:t>Any suggestions?</a:t>
            </a:r>
            <a:endParaRPr sz="10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1056450" y="2193450"/>
            <a:ext cx="7031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Nunito"/>
                <a:ea typeface="Nunito"/>
                <a:cs typeface="Nunito"/>
                <a:sym typeface="Nunito"/>
              </a:rPr>
              <a:t>Thank you!</a:t>
            </a:r>
            <a:endParaRPr sz="31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825000" y="673100"/>
            <a:ext cx="7533300" cy="18129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Nunito"/>
                <a:ea typeface="Nunito"/>
                <a:cs typeface="Nunito"/>
                <a:sym typeface="Nunito"/>
              </a:rPr>
              <a:t>Everybody Eats ...</a:t>
            </a:r>
            <a:r>
              <a:rPr lang="en">
                <a:solidFill>
                  <a:srgbClr val="FF0000"/>
                </a:solidFill>
                <a:latin typeface="Nunito"/>
                <a:ea typeface="Nunito"/>
                <a:cs typeface="Nunito"/>
                <a:sym typeface="Nunito"/>
              </a:rPr>
              <a:t> </a:t>
            </a:r>
            <a:endParaRPr>
              <a:solidFill>
                <a:srgbClr val="FF0000"/>
              </a:solidFill>
              <a:latin typeface="Nunito"/>
              <a:ea typeface="Nunito"/>
              <a:cs typeface="Nunito"/>
              <a:sym typeface="Nunito"/>
            </a:endParaRPr>
          </a:p>
          <a:p>
            <a:pPr indent="457200" lvl="0" marL="0" rtl="0" algn="l">
              <a:spcBef>
                <a:spcPts val="0"/>
              </a:spcBef>
              <a:spcAft>
                <a:spcPts val="0"/>
              </a:spcAft>
              <a:buNone/>
            </a:pPr>
            <a:r>
              <a:t/>
            </a:r>
            <a:endParaRPr>
              <a:solidFill>
                <a:srgbClr val="FF0000"/>
              </a:solidFill>
              <a:latin typeface="Nunito"/>
              <a:ea typeface="Nunito"/>
              <a:cs typeface="Nunito"/>
              <a:sym typeface="Nunito"/>
            </a:endParaRPr>
          </a:p>
          <a:p>
            <a:pPr indent="0" lvl="0" marL="457200" rtl="0" algn="l">
              <a:spcBef>
                <a:spcPts val="0"/>
              </a:spcBef>
              <a:spcAft>
                <a:spcPts val="0"/>
              </a:spcAft>
              <a:buNone/>
            </a:pPr>
            <a:r>
              <a:rPr lang="en">
                <a:solidFill>
                  <a:srgbClr val="FF0000"/>
                </a:solidFill>
                <a:latin typeface="Nunito"/>
                <a:ea typeface="Nunito"/>
                <a:cs typeface="Nunito"/>
                <a:sym typeface="Nunito"/>
              </a:rPr>
              <a:t>is the first step in a project aiming to build food security in Evanston. There is more to</a:t>
            </a:r>
            <a:r>
              <a:rPr lang="en">
                <a:solidFill>
                  <a:srgbClr val="FF0000"/>
                </a:solidFill>
                <a:latin typeface="Nunito"/>
                <a:ea typeface="Nunito"/>
                <a:cs typeface="Nunito"/>
                <a:sym typeface="Nunito"/>
              </a:rPr>
              <a:t> </a:t>
            </a:r>
            <a:r>
              <a:rPr lang="en">
                <a:solidFill>
                  <a:srgbClr val="FF0000"/>
                </a:solidFill>
                <a:latin typeface="Nunito"/>
                <a:ea typeface="Nunito"/>
                <a:cs typeface="Nunito"/>
                <a:sym typeface="Nunito"/>
              </a:rPr>
              <a:t>do.</a:t>
            </a:r>
            <a:endParaRPr>
              <a:solidFill>
                <a:srgbClr val="FF0000"/>
              </a:solidFill>
              <a:latin typeface="Nunito"/>
              <a:ea typeface="Nunito"/>
              <a:cs typeface="Nunito"/>
              <a:sym typeface="Nunito"/>
            </a:endParaRPr>
          </a:p>
          <a:p>
            <a:pPr indent="0" lvl="0" marL="0" rtl="0" algn="l">
              <a:spcBef>
                <a:spcPts val="0"/>
              </a:spcBef>
              <a:spcAft>
                <a:spcPts val="0"/>
              </a:spcAft>
              <a:buNone/>
            </a:pPr>
            <a:r>
              <a:t/>
            </a:r>
            <a:endParaRPr>
              <a:solidFill>
                <a:srgbClr val="FF0000"/>
              </a:solidFill>
              <a:latin typeface="Nunito"/>
              <a:ea typeface="Nunito"/>
              <a:cs typeface="Nunito"/>
              <a:sym typeface="Nunito"/>
            </a:endParaRPr>
          </a:p>
          <a:p>
            <a:pPr indent="457200" lvl="0" marL="0" rtl="0" algn="l">
              <a:spcBef>
                <a:spcPts val="0"/>
              </a:spcBef>
              <a:spcAft>
                <a:spcPts val="0"/>
              </a:spcAft>
              <a:buNone/>
            </a:pPr>
            <a:r>
              <a:rPr lang="en">
                <a:solidFill>
                  <a:srgbClr val="FF0000"/>
                </a:solidFill>
                <a:latin typeface="Nunito"/>
                <a:ea typeface="Nunito"/>
                <a:cs typeface="Nunito"/>
                <a:sym typeface="Nunito"/>
              </a:rPr>
              <a:t>is a collaboration between the City of Evanston Food Insecurity Task Force,       Evanston Cradle to Career &amp; Northwestern </a:t>
            </a:r>
            <a:r>
              <a:rPr lang="en">
                <a:solidFill>
                  <a:srgbClr val="FF0000"/>
                </a:solidFill>
                <a:latin typeface="Nunito"/>
                <a:ea typeface="Nunito"/>
                <a:cs typeface="Nunito"/>
                <a:sym typeface="Nunito"/>
              </a:rPr>
              <a:t>University’s</a:t>
            </a:r>
            <a:r>
              <a:rPr lang="en">
                <a:solidFill>
                  <a:srgbClr val="FF0000"/>
                </a:solidFill>
                <a:latin typeface="Nunito"/>
                <a:ea typeface="Nunito"/>
                <a:cs typeface="Nunito"/>
                <a:sym typeface="Nunito"/>
              </a:rPr>
              <a:t> McCormick School of Engineering. </a:t>
            </a:r>
            <a:endParaRPr>
              <a:solidFill>
                <a:srgbClr val="FF0000"/>
              </a:solidFill>
              <a:latin typeface="Nunito"/>
              <a:ea typeface="Nunito"/>
              <a:cs typeface="Nunito"/>
              <a:sym typeface="Nunito"/>
            </a:endParaRPr>
          </a:p>
          <a:p>
            <a:pPr indent="0" lvl="0" marL="0" rtl="0" algn="l">
              <a:spcBef>
                <a:spcPts val="0"/>
              </a:spcBef>
              <a:spcAft>
                <a:spcPts val="0"/>
              </a:spcAft>
              <a:buNone/>
            </a:pPr>
            <a:r>
              <a:t/>
            </a:r>
            <a:endParaRPr>
              <a:solidFill>
                <a:srgbClr val="FF0000"/>
              </a:solidFill>
              <a:latin typeface="Nunito"/>
              <a:ea typeface="Nunito"/>
              <a:cs typeface="Nunito"/>
              <a:sym typeface="Nunito"/>
            </a:endParaRPr>
          </a:p>
          <a:p>
            <a:pPr indent="457200" lvl="0" marL="0" rtl="0" algn="l">
              <a:spcBef>
                <a:spcPts val="0"/>
              </a:spcBef>
              <a:spcAft>
                <a:spcPts val="0"/>
              </a:spcAft>
              <a:buNone/>
            </a:pPr>
            <a:r>
              <a:t/>
            </a:r>
            <a:endParaRPr>
              <a:solidFill>
                <a:srgbClr val="FF0000"/>
              </a:solidFill>
              <a:latin typeface="Nunito"/>
              <a:ea typeface="Nunito"/>
              <a:cs typeface="Nunito"/>
              <a:sym typeface="Nunito"/>
            </a:endParaRPr>
          </a:p>
        </p:txBody>
      </p:sp>
      <p:sp>
        <p:nvSpPr>
          <p:cNvPr id="94" name="Google Shape;94;p14"/>
          <p:cNvSpPr txBox="1"/>
          <p:nvPr/>
        </p:nvSpPr>
        <p:spPr>
          <a:xfrm>
            <a:off x="824875" y="2743200"/>
            <a:ext cx="7533300" cy="1320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3"/>
              </a:solidFill>
              <a:latin typeface="Nunito"/>
              <a:ea typeface="Nunito"/>
              <a:cs typeface="Nunito"/>
              <a:sym typeface="Nunito"/>
            </a:endParaRPr>
          </a:p>
          <a:p>
            <a:pPr indent="0" lvl="0" marL="0" rtl="0" algn="l">
              <a:spcBef>
                <a:spcPts val="0"/>
              </a:spcBef>
              <a:spcAft>
                <a:spcPts val="0"/>
              </a:spcAft>
              <a:buNone/>
            </a:pPr>
            <a:r>
              <a:rPr lang="en">
                <a:solidFill>
                  <a:srgbClr val="FF0000"/>
                </a:solidFill>
                <a:latin typeface="Nunito"/>
                <a:ea typeface="Nunito"/>
                <a:cs typeface="Nunito"/>
                <a:sym typeface="Nunito"/>
              </a:rPr>
              <a:t>This 10 week project sprint </a:t>
            </a:r>
            <a:r>
              <a:rPr lang="en">
                <a:solidFill>
                  <a:srgbClr val="FF0000"/>
                </a:solidFill>
                <a:latin typeface="Nunito"/>
                <a:ea typeface="Nunito"/>
                <a:cs typeface="Nunito"/>
                <a:sym typeface="Nunito"/>
              </a:rPr>
              <a:t>combined data analytics and design skills with the collective impact approach to develop insights and recommendations for how, in Evanston, </a:t>
            </a:r>
            <a:endParaRPr>
              <a:solidFill>
                <a:srgbClr val="FF0000"/>
              </a:solidFill>
              <a:latin typeface="Nunito"/>
              <a:ea typeface="Nunito"/>
              <a:cs typeface="Nunito"/>
              <a:sym typeface="Nunito"/>
            </a:endParaRPr>
          </a:p>
          <a:p>
            <a:pPr indent="0" lvl="0" marL="0" rtl="0" algn="l">
              <a:spcBef>
                <a:spcPts val="0"/>
              </a:spcBef>
              <a:spcAft>
                <a:spcPts val="0"/>
              </a:spcAft>
              <a:buNone/>
            </a:pPr>
            <a:r>
              <a:t/>
            </a:r>
            <a:endParaRPr>
              <a:solidFill>
                <a:srgbClr val="FF0000"/>
              </a:solidFill>
              <a:latin typeface="Nunito"/>
              <a:ea typeface="Nunito"/>
              <a:cs typeface="Nunito"/>
              <a:sym typeface="Nunito"/>
            </a:endParaRPr>
          </a:p>
          <a:p>
            <a:pPr indent="0" lvl="0" marL="0" rtl="0" algn="l">
              <a:spcBef>
                <a:spcPts val="0"/>
              </a:spcBef>
              <a:spcAft>
                <a:spcPts val="0"/>
              </a:spcAft>
              <a:buNone/>
            </a:pPr>
            <a:r>
              <a:rPr lang="en" sz="2400">
                <a:solidFill>
                  <a:srgbClr val="FF0000"/>
                </a:solidFill>
                <a:latin typeface="Nunito"/>
                <a:ea typeface="Nunito"/>
                <a:cs typeface="Nunito"/>
                <a:sym typeface="Nunito"/>
              </a:rPr>
              <a:t> 											</a:t>
            </a:r>
            <a:r>
              <a:rPr b="1" lang="en" sz="2400">
                <a:solidFill>
                  <a:srgbClr val="FF0000"/>
                </a:solidFill>
                <a:latin typeface="Nunito"/>
                <a:ea typeface="Nunito"/>
                <a:cs typeface="Nunito"/>
                <a:sym typeface="Nunito"/>
              </a:rPr>
              <a:t>Everybody Eats</a:t>
            </a:r>
            <a:r>
              <a:rPr lang="en" sz="2400">
                <a:solidFill>
                  <a:srgbClr val="FF0000"/>
                </a:solidFill>
                <a:latin typeface="Nunito"/>
                <a:ea typeface="Nunito"/>
                <a:cs typeface="Nunito"/>
                <a:sym typeface="Nunito"/>
              </a:rPr>
              <a:t>.</a:t>
            </a:r>
            <a:endParaRPr sz="2400">
              <a:solidFill>
                <a:srgbClr val="FF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15"/>
          <p:cNvPicPr preferRelativeResize="0"/>
          <p:nvPr/>
        </p:nvPicPr>
        <p:blipFill>
          <a:blip r:embed="rId3">
            <a:alphaModFix/>
          </a:blip>
          <a:stretch>
            <a:fillRect/>
          </a:stretch>
        </p:blipFill>
        <p:spPr>
          <a:xfrm>
            <a:off x="7200600" y="1864677"/>
            <a:ext cx="1424350" cy="1186975"/>
          </a:xfrm>
          <a:prstGeom prst="rect">
            <a:avLst/>
          </a:prstGeom>
          <a:noFill/>
          <a:ln>
            <a:noFill/>
          </a:ln>
        </p:spPr>
      </p:pic>
      <p:pic>
        <p:nvPicPr>
          <p:cNvPr id="100" name="Google Shape;100;p15"/>
          <p:cNvPicPr preferRelativeResize="0"/>
          <p:nvPr/>
        </p:nvPicPr>
        <p:blipFill>
          <a:blip r:embed="rId4">
            <a:alphaModFix/>
          </a:blip>
          <a:stretch>
            <a:fillRect/>
          </a:stretch>
        </p:blipFill>
        <p:spPr>
          <a:xfrm>
            <a:off x="6717000" y="3634675"/>
            <a:ext cx="2112547" cy="1186975"/>
          </a:xfrm>
          <a:prstGeom prst="rect">
            <a:avLst/>
          </a:prstGeom>
          <a:noFill/>
          <a:ln>
            <a:noFill/>
          </a:ln>
        </p:spPr>
      </p:pic>
      <p:pic>
        <p:nvPicPr>
          <p:cNvPr id="101" name="Google Shape;101;p15"/>
          <p:cNvPicPr preferRelativeResize="0"/>
          <p:nvPr/>
        </p:nvPicPr>
        <p:blipFill>
          <a:blip r:embed="rId5">
            <a:alphaModFix/>
          </a:blip>
          <a:stretch>
            <a:fillRect/>
          </a:stretch>
        </p:blipFill>
        <p:spPr>
          <a:xfrm>
            <a:off x="1278250" y="3693375"/>
            <a:ext cx="1186975" cy="1186975"/>
          </a:xfrm>
          <a:prstGeom prst="rect">
            <a:avLst/>
          </a:prstGeom>
          <a:noFill/>
          <a:ln>
            <a:noFill/>
          </a:ln>
        </p:spPr>
      </p:pic>
      <p:pic>
        <p:nvPicPr>
          <p:cNvPr id="102" name="Google Shape;102;p15"/>
          <p:cNvPicPr preferRelativeResize="0"/>
          <p:nvPr/>
        </p:nvPicPr>
        <p:blipFill>
          <a:blip r:embed="rId6">
            <a:alphaModFix/>
          </a:blip>
          <a:stretch>
            <a:fillRect/>
          </a:stretch>
        </p:blipFill>
        <p:spPr>
          <a:xfrm>
            <a:off x="306300" y="2507750"/>
            <a:ext cx="3130875" cy="1186975"/>
          </a:xfrm>
          <a:prstGeom prst="rect">
            <a:avLst/>
          </a:prstGeom>
          <a:noFill/>
          <a:ln>
            <a:noFill/>
          </a:ln>
        </p:spPr>
      </p:pic>
      <p:pic>
        <p:nvPicPr>
          <p:cNvPr id="103" name="Google Shape;103;p15"/>
          <p:cNvPicPr preferRelativeResize="0"/>
          <p:nvPr/>
        </p:nvPicPr>
        <p:blipFill>
          <a:blip r:embed="rId7">
            <a:alphaModFix/>
          </a:blip>
          <a:stretch>
            <a:fillRect/>
          </a:stretch>
        </p:blipFill>
        <p:spPr>
          <a:xfrm>
            <a:off x="3010900" y="3592850"/>
            <a:ext cx="1270625" cy="1270625"/>
          </a:xfrm>
          <a:prstGeom prst="rect">
            <a:avLst/>
          </a:prstGeom>
          <a:noFill/>
          <a:ln>
            <a:noFill/>
          </a:ln>
        </p:spPr>
      </p:pic>
      <p:pic>
        <p:nvPicPr>
          <p:cNvPr id="104" name="Google Shape;104;p15"/>
          <p:cNvPicPr preferRelativeResize="0"/>
          <p:nvPr/>
        </p:nvPicPr>
        <p:blipFill>
          <a:blip r:embed="rId8">
            <a:alphaModFix/>
          </a:blip>
          <a:stretch>
            <a:fillRect/>
          </a:stretch>
        </p:blipFill>
        <p:spPr>
          <a:xfrm>
            <a:off x="4827201" y="3566846"/>
            <a:ext cx="1186975" cy="1322641"/>
          </a:xfrm>
          <a:prstGeom prst="rect">
            <a:avLst/>
          </a:prstGeom>
          <a:noFill/>
          <a:ln>
            <a:noFill/>
          </a:ln>
        </p:spPr>
      </p:pic>
      <p:pic>
        <p:nvPicPr>
          <p:cNvPr id="105" name="Google Shape;105;p15"/>
          <p:cNvPicPr preferRelativeResize="0"/>
          <p:nvPr/>
        </p:nvPicPr>
        <p:blipFill>
          <a:blip r:embed="rId9">
            <a:alphaModFix/>
          </a:blip>
          <a:stretch>
            <a:fillRect/>
          </a:stretch>
        </p:blipFill>
        <p:spPr>
          <a:xfrm>
            <a:off x="3437176" y="2593350"/>
            <a:ext cx="2418750" cy="807300"/>
          </a:xfrm>
          <a:prstGeom prst="rect">
            <a:avLst/>
          </a:prstGeom>
          <a:noFill/>
          <a:ln>
            <a:noFill/>
          </a:ln>
        </p:spPr>
      </p:pic>
      <p:sp>
        <p:nvSpPr>
          <p:cNvPr id="106" name="Google Shape;106;p15"/>
          <p:cNvSpPr txBox="1"/>
          <p:nvPr/>
        </p:nvSpPr>
        <p:spPr>
          <a:xfrm>
            <a:off x="574375" y="480050"/>
            <a:ext cx="4911900" cy="9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Food Insecurity Task Force    </a:t>
            </a:r>
            <a:r>
              <a:rPr lang="en" sz="2000">
                <a:latin typeface="Nunito"/>
                <a:ea typeface="Nunito"/>
                <a:cs typeface="Nunito"/>
                <a:sym typeface="Nunito"/>
              </a:rPr>
              <a:t>includes these organizations and more!</a:t>
            </a:r>
            <a:endParaRPr sz="2000">
              <a:latin typeface="Nunito"/>
              <a:ea typeface="Nunito"/>
              <a:cs typeface="Nunito"/>
              <a:sym typeface="Nunito"/>
            </a:endParaRPr>
          </a:p>
        </p:txBody>
      </p:sp>
      <p:pic>
        <p:nvPicPr>
          <p:cNvPr id="107" name="Google Shape;107;p15"/>
          <p:cNvPicPr preferRelativeResize="0"/>
          <p:nvPr/>
        </p:nvPicPr>
        <p:blipFill>
          <a:blip r:embed="rId10">
            <a:alphaModFix/>
          </a:blip>
          <a:stretch>
            <a:fillRect/>
          </a:stretch>
        </p:blipFill>
        <p:spPr>
          <a:xfrm>
            <a:off x="3661877" y="1733682"/>
            <a:ext cx="1575400" cy="536067"/>
          </a:xfrm>
          <a:prstGeom prst="rect">
            <a:avLst/>
          </a:prstGeom>
          <a:noFill/>
          <a:ln>
            <a:noFill/>
          </a:ln>
        </p:spPr>
      </p:pic>
      <p:pic>
        <p:nvPicPr>
          <p:cNvPr id="108" name="Google Shape;108;p15"/>
          <p:cNvPicPr preferRelativeResize="0"/>
          <p:nvPr/>
        </p:nvPicPr>
        <p:blipFill>
          <a:blip r:embed="rId11">
            <a:alphaModFix/>
          </a:blip>
          <a:stretch>
            <a:fillRect/>
          </a:stretch>
        </p:blipFill>
        <p:spPr>
          <a:xfrm>
            <a:off x="636434" y="1459775"/>
            <a:ext cx="2176150" cy="1133575"/>
          </a:xfrm>
          <a:prstGeom prst="rect">
            <a:avLst/>
          </a:prstGeom>
          <a:noFill/>
          <a:ln>
            <a:noFill/>
          </a:ln>
        </p:spPr>
      </p:pic>
      <p:pic>
        <p:nvPicPr>
          <p:cNvPr id="109" name="Google Shape;109;p15"/>
          <p:cNvPicPr preferRelativeResize="0"/>
          <p:nvPr/>
        </p:nvPicPr>
        <p:blipFill>
          <a:blip r:embed="rId12">
            <a:alphaModFix/>
          </a:blip>
          <a:stretch>
            <a:fillRect/>
          </a:stretch>
        </p:blipFill>
        <p:spPr>
          <a:xfrm>
            <a:off x="6852275" y="2947475"/>
            <a:ext cx="1772676" cy="619375"/>
          </a:xfrm>
          <a:prstGeom prst="rect">
            <a:avLst/>
          </a:prstGeom>
          <a:noFill/>
          <a:ln>
            <a:noFill/>
          </a:ln>
        </p:spPr>
      </p:pic>
      <p:pic>
        <p:nvPicPr>
          <p:cNvPr id="110" name="Google Shape;110;p15"/>
          <p:cNvPicPr preferRelativeResize="0"/>
          <p:nvPr/>
        </p:nvPicPr>
        <p:blipFill>
          <a:blip r:embed="rId13">
            <a:alphaModFix/>
          </a:blip>
          <a:stretch>
            <a:fillRect/>
          </a:stretch>
        </p:blipFill>
        <p:spPr>
          <a:xfrm>
            <a:off x="7381449" y="311174"/>
            <a:ext cx="982450" cy="1476350"/>
          </a:xfrm>
          <a:prstGeom prst="rect">
            <a:avLst/>
          </a:prstGeom>
          <a:noFill/>
          <a:ln>
            <a:noFill/>
          </a:ln>
        </p:spPr>
      </p:pic>
      <p:pic>
        <p:nvPicPr>
          <p:cNvPr id="111" name="Google Shape;111;p15"/>
          <p:cNvPicPr preferRelativeResize="0"/>
          <p:nvPr/>
        </p:nvPicPr>
        <p:blipFill>
          <a:blip r:embed="rId14">
            <a:alphaModFix/>
          </a:blip>
          <a:stretch>
            <a:fillRect/>
          </a:stretch>
        </p:blipFill>
        <p:spPr>
          <a:xfrm>
            <a:off x="5780699" y="574374"/>
            <a:ext cx="1071575" cy="107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nvSpPr>
        <p:spPr>
          <a:xfrm>
            <a:off x="884875" y="1642625"/>
            <a:ext cx="7482000" cy="23787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What Does the Data Show Us?</a:t>
            </a:r>
            <a:endParaRPr>
              <a:solidFill>
                <a:schemeClr val="dk1"/>
              </a:solidFill>
              <a:latin typeface="Nunito"/>
              <a:ea typeface="Nunito"/>
              <a:cs typeface="Nunito"/>
              <a:sym typeface="Nunito"/>
            </a:endParaRPr>
          </a:p>
          <a:p>
            <a:pPr indent="457200" lvl="0" marL="0" rtl="0" algn="l">
              <a:spcBef>
                <a:spcPts val="0"/>
              </a:spcBef>
              <a:spcAft>
                <a:spcPts val="0"/>
              </a:spcAft>
              <a:buNone/>
            </a:pPr>
            <a:r>
              <a:t/>
            </a:r>
            <a:endParaRPr>
              <a:solidFill>
                <a:schemeClr val="dk1"/>
              </a:solidFill>
              <a:latin typeface="Nunito"/>
              <a:ea typeface="Nunito"/>
              <a:cs typeface="Nunito"/>
              <a:sym typeface="Nunito"/>
            </a:endParaRPr>
          </a:p>
          <a:p>
            <a:pPr indent="457200" lvl="0" marL="0" rtl="0" algn="l">
              <a:spcBef>
                <a:spcPts val="0"/>
              </a:spcBef>
              <a:spcAft>
                <a:spcPts val="0"/>
              </a:spcAft>
              <a:buNone/>
            </a:pPr>
            <a:r>
              <a:rPr lang="en">
                <a:solidFill>
                  <a:schemeClr val="dk1"/>
                </a:solidFill>
                <a:latin typeface="Nunito"/>
                <a:ea typeface="Nunito"/>
                <a:cs typeface="Nunito"/>
                <a:sym typeface="Nunito"/>
              </a:rPr>
              <a:t>Food assistance data in Evanston is disconnected and inconsistent. </a:t>
            </a:r>
            <a:endParaRPr>
              <a:solidFill>
                <a:schemeClr val="dk1"/>
              </a:solidFill>
              <a:latin typeface="Nunito"/>
              <a:ea typeface="Nunito"/>
              <a:cs typeface="Nunito"/>
              <a:sym typeface="Nunito"/>
            </a:endParaRPr>
          </a:p>
          <a:p>
            <a:pPr indent="457200" lvl="0" marL="0" rtl="0" algn="l">
              <a:spcBef>
                <a:spcPts val="0"/>
              </a:spcBef>
              <a:spcAft>
                <a:spcPts val="0"/>
              </a:spcAft>
              <a:buNone/>
            </a:pPr>
            <a:r>
              <a:t/>
            </a:r>
            <a:endParaRPr>
              <a:solidFill>
                <a:schemeClr val="dk1"/>
              </a:solidFill>
              <a:latin typeface="Nunito"/>
              <a:ea typeface="Nunito"/>
              <a:cs typeface="Nunito"/>
              <a:sym typeface="Nunito"/>
            </a:endParaRPr>
          </a:p>
          <a:p>
            <a:pPr indent="457200" lvl="0" marL="0" rtl="0" algn="l">
              <a:spcBef>
                <a:spcPts val="0"/>
              </a:spcBef>
              <a:spcAft>
                <a:spcPts val="0"/>
              </a:spcAft>
              <a:buNone/>
            </a:pPr>
            <a:r>
              <a:rPr lang="en">
                <a:solidFill>
                  <a:schemeClr val="dk1"/>
                </a:solidFill>
                <a:latin typeface="Nunito"/>
                <a:ea typeface="Nunito"/>
                <a:cs typeface="Nunito"/>
                <a:sym typeface="Nunito"/>
              </a:rPr>
              <a:t>Each provider does his/her best to serve the people they know are in need</a:t>
            </a:r>
            <a:endParaRPr>
              <a:solidFill>
                <a:schemeClr val="dk1"/>
              </a:solidFill>
              <a:latin typeface="Nunito"/>
              <a:ea typeface="Nunito"/>
              <a:cs typeface="Nunito"/>
              <a:sym typeface="Nunito"/>
            </a:endParaRPr>
          </a:p>
          <a:p>
            <a:pPr indent="457200" lvl="0" marL="0" rtl="0" algn="l">
              <a:spcBef>
                <a:spcPts val="0"/>
              </a:spcBef>
              <a:spcAft>
                <a:spcPts val="0"/>
              </a:spcAft>
              <a:buNone/>
            </a:pPr>
            <a:r>
              <a:t/>
            </a:r>
            <a:endParaRPr>
              <a:solidFill>
                <a:schemeClr val="dk1"/>
              </a:solidFill>
              <a:latin typeface="Nunito"/>
              <a:ea typeface="Nunito"/>
              <a:cs typeface="Nunito"/>
              <a:sym typeface="Nunito"/>
            </a:endParaRPr>
          </a:p>
          <a:p>
            <a:pPr indent="457200" lvl="0" marL="0" rtl="0" algn="l">
              <a:spcBef>
                <a:spcPts val="0"/>
              </a:spcBef>
              <a:spcAft>
                <a:spcPts val="0"/>
              </a:spcAft>
              <a:buNone/>
            </a:pPr>
            <a:r>
              <a:rPr lang="en">
                <a:solidFill>
                  <a:schemeClr val="dk1"/>
                </a:solidFill>
                <a:latin typeface="Nunito"/>
                <a:ea typeface="Nunito"/>
                <a:cs typeface="Nunito"/>
                <a:sym typeface="Nunito"/>
              </a:rPr>
              <a:t>When viewed together, providers reveal a system of food assistance</a:t>
            </a:r>
            <a:endParaRPr>
              <a:solidFill>
                <a:schemeClr val="dk1"/>
              </a:solidFill>
              <a:latin typeface="Nunito"/>
              <a:ea typeface="Nunito"/>
              <a:cs typeface="Nunito"/>
              <a:sym typeface="Nunito"/>
            </a:endParaRPr>
          </a:p>
          <a:p>
            <a:pPr indent="457200" lvl="0" marL="0" rtl="0" algn="l">
              <a:spcBef>
                <a:spcPts val="0"/>
              </a:spcBef>
              <a:spcAft>
                <a:spcPts val="0"/>
              </a:spcAft>
              <a:buNone/>
            </a:pPr>
            <a:r>
              <a:t/>
            </a:r>
            <a:endParaRPr>
              <a:solidFill>
                <a:schemeClr val="dk1"/>
              </a:solidFill>
              <a:latin typeface="Nunito"/>
              <a:ea typeface="Nunito"/>
              <a:cs typeface="Nunito"/>
              <a:sym typeface="Nunito"/>
            </a:endParaRPr>
          </a:p>
          <a:p>
            <a:pPr indent="457200" lvl="0" marL="0" rtl="0" algn="l">
              <a:spcBef>
                <a:spcPts val="0"/>
              </a:spcBef>
              <a:spcAft>
                <a:spcPts val="0"/>
              </a:spcAft>
              <a:buNone/>
            </a:pPr>
            <a:r>
              <a:rPr lang="en">
                <a:solidFill>
                  <a:schemeClr val="dk1"/>
                </a:solidFill>
                <a:latin typeface="Nunito"/>
                <a:ea typeface="Nunito"/>
                <a:cs typeface="Nunito"/>
                <a:sym typeface="Nunito"/>
              </a:rPr>
              <a:t>Food insecure neighbors are unaware of the range of services </a:t>
            </a:r>
            <a:r>
              <a:rPr lang="en">
                <a:solidFill>
                  <a:schemeClr val="dk1"/>
                </a:solidFill>
                <a:latin typeface="Nunito"/>
                <a:ea typeface="Nunito"/>
                <a:cs typeface="Nunito"/>
                <a:sym typeface="Nunito"/>
              </a:rPr>
              <a:t>available</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602450" y="1331350"/>
            <a:ext cx="44724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unito"/>
                <a:ea typeface="Nunito"/>
                <a:cs typeface="Nunito"/>
                <a:sym typeface="Nunito"/>
              </a:rPr>
              <a:t>Make Food Assistance  Information Visible </a:t>
            </a:r>
            <a:endParaRPr sz="2400">
              <a:solidFill>
                <a:schemeClr val="dk1"/>
              </a:solidFill>
              <a:latin typeface="Nunito"/>
              <a:ea typeface="Nunito"/>
              <a:cs typeface="Nunito"/>
              <a:sym typeface="Nunito"/>
            </a:endParaRPr>
          </a:p>
        </p:txBody>
      </p:sp>
      <p:sp>
        <p:nvSpPr>
          <p:cNvPr id="122" name="Google Shape;122;p17"/>
          <p:cNvSpPr txBox="1"/>
          <p:nvPr>
            <p:ph idx="1" type="body"/>
          </p:nvPr>
        </p:nvSpPr>
        <p:spPr>
          <a:xfrm>
            <a:off x="602450" y="2152650"/>
            <a:ext cx="4335300" cy="2286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We developed a map of service providers showing location, capacity, food type, and more.</a:t>
            </a:r>
            <a:endParaRPr>
              <a:latin typeface="Arial"/>
              <a:ea typeface="Arial"/>
              <a:cs typeface="Arial"/>
              <a:sym typeface="Arial"/>
            </a:endParaRPr>
          </a:p>
          <a:p>
            <a:pPr indent="0" lvl="0" marL="0" rtl="0" algn="l">
              <a:lnSpc>
                <a:spcPct val="115000"/>
              </a:lnSpc>
              <a:spcBef>
                <a:spcPts val="1200"/>
              </a:spcBef>
              <a:spcAft>
                <a:spcPts val="0"/>
              </a:spcAft>
              <a:buNone/>
            </a:pPr>
            <a:r>
              <a:rPr lang="en">
                <a:latin typeface="Arial"/>
                <a:ea typeface="Arial"/>
                <a:cs typeface="Arial"/>
                <a:sym typeface="Arial"/>
              </a:rPr>
              <a:t>Neighbors in need and service providers can know:</a:t>
            </a:r>
            <a:endParaRPr>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a:latin typeface="Arial"/>
                <a:ea typeface="Arial"/>
                <a:cs typeface="Arial"/>
                <a:sym typeface="Arial"/>
              </a:rPr>
              <a:t>What food services are available and where</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What additional capacity a provider might have</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Where there are gaps in service compared to level of need and what additional investments might be needed.</a:t>
            </a:r>
            <a:endParaRPr>
              <a:latin typeface="Arial"/>
              <a:ea typeface="Arial"/>
              <a:cs typeface="Arial"/>
              <a:sym typeface="Arial"/>
            </a:endParaRPr>
          </a:p>
          <a:p>
            <a:pPr indent="0" lvl="0" marL="0" rtl="0" algn="l">
              <a:lnSpc>
                <a:spcPct val="115000"/>
              </a:lnSpc>
              <a:spcBef>
                <a:spcPts val="1200"/>
              </a:spcBef>
              <a:spcAft>
                <a:spcPts val="0"/>
              </a:spcAft>
              <a:buNone/>
            </a:pPr>
            <a:r>
              <a:rPr lang="en">
                <a:latin typeface="Arial"/>
                <a:ea typeface="Arial"/>
                <a:cs typeface="Arial"/>
                <a:sym typeface="Arial"/>
              </a:rPr>
              <a:t>Map can be expanded to include additional functionality.</a:t>
            </a:r>
            <a:endParaRPr>
              <a:latin typeface="Arial"/>
              <a:ea typeface="Arial"/>
              <a:cs typeface="Arial"/>
              <a:sym typeface="Arial"/>
            </a:endParaRPr>
          </a:p>
          <a:p>
            <a:pPr indent="0" lvl="0" marL="0" rtl="0" algn="l">
              <a:lnSpc>
                <a:spcPct val="115000"/>
              </a:lnSpc>
              <a:spcBef>
                <a:spcPts val="1200"/>
              </a:spcBef>
              <a:spcAft>
                <a:spcPts val="0"/>
              </a:spcAft>
              <a:buNone/>
            </a:pPr>
            <a:r>
              <a:t/>
            </a:r>
            <a:endParaRPr>
              <a:latin typeface="Arial"/>
              <a:ea typeface="Arial"/>
              <a:cs typeface="Arial"/>
              <a:sym typeface="Arial"/>
            </a:endParaRPr>
          </a:p>
        </p:txBody>
      </p:sp>
      <p:pic>
        <p:nvPicPr>
          <p:cNvPr id="123" name="Google Shape;123;p17"/>
          <p:cNvPicPr preferRelativeResize="0"/>
          <p:nvPr/>
        </p:nvPicPr>
        <p:blipFill rotWithShape="1">
          <a:blip r:embed="rId3">
            <a:alphaModFix/>
          </a:blip>
          <a:srcRect b="8958" l="14777" r="0" t="0"/>
          <a:stretch/>
        </p:blipFill>
        <p:spPr>
          <a:xfrm>
            <a:off x="5074925" y="854675"/>
            <a:ext cx="3588674" cy="343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602450" y="1331350"/>
            <a:ext cx="44724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unito"/>
                <a:ea typeface="Nunito"/>
                <a:cs typeface="Nunito"/>
                <a:sym typeface="Nunito"/>
              </a:rPr>
              <a:t>Make Food Assistance  Information Relevant</a:t>
            </a:r>
            <a:endParaRPr sz="2400">
              <a:solidFill>
                <a:schemeClr val="dk1"/>
              </a:solidFill>
              <a:latin typeface="Nunito"/>
              <a:ea typeface="Nunito"/>
              <a:cs typeface="Nunito"/>
              <a:sym typeface="Nunito"/>
            </a:endParaRPr>
          </a:p>
        </p:txBody>
      </p:sp>
      <p:sp>
        <p:nvSpPr>
          <p:cNvPr id="134" name="Google Shape;134;p19"/>
          <p:cNvSpPr txBox="1"/>
          <p:nvPr>
            <p:ph idx="1" type="body"/>
          </p:nvPr>
        </p:nvSpPr>
        <p:spPr>
          <a:xfrm>
            <a:off x="602450" y="2152650"/>
            <a:ext cx="4335300" cy="2286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We developed a chatbot so that neighbors in need can receive recommendations based on their needs.</a:t>
            </a:r>
            <a:endParaRPr>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a:latin typeface="Arial"/>
                <a:ea typeface="Arial"/>
                <a:cs typeface="Arial"/>
                <a:sym typeface="Arial"/>
              </a:rPr>
              <a:t>Information about SNAP application</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Preference for grocery items or prepared meals</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Identification of need and priority for delivery</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Direct and recommend neighbor to closest relevant provider</a:t>
            </a:r>
            <a:endParaRPr>
              <a:latin typeface="Arial"/>
              <a:ea typeface="Arial"/>
              <a:cs typeface="Arial"/>
              <a:sym typeface="Arial"/>
            </a:endParaRPr>
          </a:p>
          <a:p>
            <a:pPr indent="0" lvl="0" marL="0" rtl="0" algn="l">
              <a:lnSpc>
                <a:spcPct val="115000"/>
              </a:lnSpc>
              <a:spcBef>
                <a:spcPts val="1200"/>
              </a:spcBef>
              <a:spcAft>
                <a:spcPts val="0"/>
              </a:spcAft>
              <a:buNone/>
            </a:pPr>
            <a:r>
              <a:t/>
            </a:r>
            <a:endParaRPr>
              <a:latin typeface="Arial"/>
              <a:ea typeface="Arial"/>
              <a:cs typeface="Arial"/>
              <a:sym typeface="Arial"/>
            </a:endParaRPr>
          </a:p>
        </p:txBody>
      </p:sp>
      <p:sp>
        <p:nvSpPr>
          <p:cNvPr id="135" name="Google Shape;135;p19"/>
          <p:cNvSpPr txBox="1"/>
          <p:nvPr/>
        </p:nvSpPr>
        <p:spPr>
          <a:xfrm>
            <a:off x="5884700" y="2156225"/>
            <a:ext cx="22011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Photo of chatbot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a:t>
            </a:r>
            <a:r>
              <a:rPr lang="en"/>
              <a:t> 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idx="1" type="body"/>
          </p:nvPr>
        </p:nvSpPr>
        <p:spPr>
          <a:xfrm>
            <a:off x="628675" y="1558675"/>
            <a:ext cx="3831000" cy="29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Additional Features require more data</a:t>
            </a:r>
            <a:endParaRPr sz="1400">
              <a:latin typeface="Arial"/>
              <a:ea typeface="Arial"/>
              <a:cs typeface="Arial"/>
              <a:sym typeface="Arial"/>
            </a:endParaRPr>
          </a:p>
          <a:p>
            <a:pPr indent="0" lvl="0" marL="0" rtl="0" algn="l">
              <a:spcBef>
                <a:spcPts val="1600"/>
              </a:spcBef>
              <a:spcAft>
                <a:spcPts val="0"/>
              </a:spcAft>
              <a:buNone/>
            </a:pPr>
            <a:r>
              <a:rPr lang="en" sz="1100">
                <a:latin typeface="Arial"/>
                <a:ea typeface="Arial"/>
                <a:cs typeface="Arial"/>
                <a:sym typeface="Arial"/>
              </a:rPr>
              <a:t>If the following data could be collected by each provider on a regular basis, organizations can better understand the need for delivery and people’s food preferences. </a:t>
            </a:r>
            <a:endParaRPr sz="1100">
              <a:latin typeface="Arial"/>
              <a:ea typeface="Arial"/>
              <a:cs typeface="Arial"/>
              <a:sym typeface="Arial"/>
            </a:endParaRPr>
          </a:p>
          <a:p>
            <a:pPr indent="-298450" lvl="0" marL="457200" rtl="0" algn="l">
              <a:spcBef>
                <a:spcPts val="1600"/>
              </a:spcBef>
              <a:spcAft>
                <a:spcPts val="0"/>
              </a:spcAft>
              <a:buSzPts val="1100"/>
              <a:buFont typeface="Arial"/>
              <a:buChar char="●"/>
            </a:pPr>
            <a:r>
              <a:rPr b="1" i="1" lang="en" sz="1100">
                <a:latin typeface="Arial"/>
                <a:ea typeface="Arial"/>
                <a:cs typeface="Arial"/>
                <a:sym typeface="Arial"/>
              </a:rPr>
              <a:t>The distance that people travelled</a:t>
            </a:r>
            <a:r>
              <a:rPr lang="en" sz="1100">
                <a:latin typeface="Arial"/>
                <a:ea typeface="Arial"/>
                <a:cs typeface="Arial"/>
                <a:sym typeface="Arial"/>
              </a:rPr>
              <a:t> to distributions or the time it took them to go to a </a:t>
            </a:r>
            <a:r>
              <a:rPr lang="en" sz="1100">
                <a:latin typeface="Arial"/>
                <a:ea typeface="Arial"/>
                <a:cs typeface="Arial"/>
                <a:sym typeface="Arial"/>
              </a:rPr>
              <a:t>certain</a:t>
            </a:r>
            <a:r>
              <a:rPr lang="en" sz="1100">
                <a:latin typeface="Arial"/>
                <a:ea typeface="Arial"/>
                <a:cs typeface="Arial"/>
                <a:sym typeface="Arial"/>
              </a:rPr>
              <a:t> provider. (could be helpful to estimate the service radius of each provider)</a:t>
            </a:r>
            <a:endParaRPr sz="1100">
              <a:latin typeface="Arial"/>
              <a:ea typeface="Arial"/>
              <a:cs typeface="Arial"/>
              <a:sym typeface="Arial"/>
            </a:endParaRPr>
          </a:p>
          <a:p>
            <a:pPr indent="-298450" lvl="0" marL="457200" rtl="0" algn="l">
              <a:spcBef>
                <a:spcPts val="1000"/>
              </a:spcBef>
              <a:spcAft>
                <a:spcPts val="1600"/>
              </a:spcAft>
              <a:buSzPts val="1100"/>
              <a:buFont typeface="Arial"/>
              <a:buChar char="●"/>
            </a:pPr>
            <a:r>
              <a:rPr b="1" i="1" lang="en" sz="1100">
                <a:latin typeface="Arial"/>
                <a:ea typeface="Arial"/>
                <a:cs typeface="Arial"/>
                <a:sym typeface="Arial"/>
              </a:rPr>
              <a:t>Number of meals provided at each distribution</a:t>
            </a:r>
            <a:r>
              <a:rPr lang="en" sz="1100">
                <a:latin typeface="Arial"/>
                <a:ea typeface="Arial"/>
                <a:cs typeface="Arial"/>
                <a:sym typeface="Arial"/>
              </a:rPr>
              <a:t>. (With this information, we could easily do an animated mapping and look for patterns over time.)</a:t>
            </a:r>
            <a:endParaRPr sz="1100">
              <a:latin typeface="Arial"/>
              <a:ea typeface="Arial"/>
              <a:cs typeface="Arial"/>
              <a:sym typeface="Arial"/>
            </a:endParaRPr>
          </a:p>
        </p:txBody>
      </p:sp>
      <p:sp>
        <p:nvSpPr>
          <p:cNvPr id="146" name="Google Shape;146;p21"/>
          <p:cNvSpPr txBox="1"/>
          <p:nvPr>
            <p:ph idx="2" type="body"/>
          </p:nvPr>
        </p:nvSpPr>
        <p:spPr>
          <a:xfrm>
            <a:off x="4879550" y="2158750"/>
            <a:ext cx="3250800" cy="48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Arial"/>
                <a:ea typeface="Arial"/>
                <a:cs typeface="Arial"/>
                <a:sym typeface="Arial"/>
              </a:rPr>
              <a:t>Other suggestions?</a:t>
            </a:r>
            <a:endParaRPr sz="1100">
              <a:latin typeface="Arial"/>
              <a:ea typeface="Arial"/>
              <a:cs typeface="Arial"/>
              <a:sym typeface="Arial"/>
            </a:endParaRPr>
          </a:p>
        </p:txBody>
      </p:sp>
      <p:sp>
        <p:nvSpPr>
          <p:cNvPr id="147" name="Google Shape;147;p21"/>
          <p:cNvSpPr txBox="1"/>
          <p:nvPr>
            <p:ph type="title"/>
          </p:nvPr>
        </p:nvSpPr>
        <p:spPr>
          <a:xfrm>
            <a:off x="1783550" y="898675"/>
            <a:ext cx="66303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Nunito"/>
                <a:ea typeface="Nunito"/>
                <a:cs typeface="Nunito"/>
                <a:sym typeface="Nunito"/>
              </a:rPr>
              <a:t>Discussion about Map and Chatbot</a:t>
            </a:r>
            <a:endParaRPr sz="2400">
              <a:solidFill>
                <a:schemeClr val="accen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